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71" r:id="rId3"/>
    <p:sldId id="269" r:id="rId4"/>
    <p:sldId id="270" r:id="rId5"/>
    <p:sldId id="257" r:id="rId6"/>
    <p:sldId id="258" r:id="rId7"/>
    <p:sldId id="259" r:id="rId8"/>
    <p:sldId id="260" r:id="rId9"/>
    <p:sldId id="267" r:id="rId10"/>
    <p:sldId id="268" r:id="rId11"/>
    <p:sldId id="263" r:id="rId12"/>
    <p:sldId id="264" r:id="rId13"/>
    <p:sldId id="265" r:id="rId14"/>
    <p:sldId id="266" r:id="rId15"/>
    <p:sldId id="274" r:id="rId16"/>
    <p:sldId id="275" r:id="rId17"/>
    <p:sldId id="276"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76" d="100"/>
          <a:sy n="76" d="100"/>
        </p:scale>
        <p:origin x="9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6186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7303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7570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9363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8255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91344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4295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7429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5123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108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0905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9171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0998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1604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859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2033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4/2/2018</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463506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8A39B-870E-4B09-AA69-3C6139CD6414}"/>
              </a:ext>
            </a:extLst>
          </p:cNvPr>
          <p:cNvSpPr>
            <a:spLocks noGrp="1"/>
          </p:cNvSpPr>
          <p:nvPr>
            <p:ph type="ctrTitle"/>
          </p:nvPr>
        </p:nvSpPr>
        <p:spPr/>
        <p:txBody>
          <a:bodyPr>
            <a:normAutofit fontScale="90000"/>
          </a:bodyPr>
          <a:lstStyle/>
          <a:p>
            <a:r>
              <a:rPr lang="en-US" dirty="0"/>
              <a:t>Qualitative Epistemology &amp; Interviewing</a:t>
            </a:r>
          </a:p>
        </p:txBody>
      </p:sp>
      <p:sp>
        <p:nvSpPr>
          <p:cNvPr id="3" name="Subtitle 2">
            <a:extLst>
              <a:ext uri="{FF2B5EF4-FFF2-40B4-BE49-F238E27FC236}">
                <a16:creationId xmlns:a16="http://schemas.microsoft.com/office/drawing/2014/main" id="{3A11588C-794D-4BA3-888B-4C12D106D2C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68325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A5701A-7574-4ECB-A944-52FAC6219C40}"/>
              </a:ext>
            </a:extLst>
          </p:cNvPr>
          <p:cNvSpPr/>
          <p:nvPr/>
        </p:nvSpPr>
        <p:spPr>
          <a:xfrm>
            <a:off x="2286000" y="1213009"/>
            <a:ext cx="4572000" cy="4247317"/>
          </a:xfrm>
          <a:prstGeom prst="rect">
            <a:avLst/>
          </a:prstGeom>
        </p:spPr>
        <p:txBody>
          <a:bodyPr>
            <a:spAutoFit/>
          </a:bodyPr>
          <a:lstStyle/>
          <a:p>
            <a:r>
              <a:rPr lang="en-US" sz="1350" dirty="0">
                <a:latin typeface="Times New Roman" panose="02020603050405020304" pitchFamily="18" charset="0"/>
                <a:cs typeface="Times New Roman" panose="02020603050405020304" pitchFamily="18" charset="0"/>
              </a:rPr>
              <a:t>3. Can you think of another time where you began to see that lesbian and gay people deserve</a:t>
            </a:r>
          </a:p>
          <a:p>
            <a:r>
              <a:rPr lang="en-US" sz="1350" dirty="0">
                <a:latin typeface="Times New Roman" panose="02020603050405020304" pitchFamily="18" charset="0"/>
                <a:cs typeface="Times New Roman" panose="02020603050405020304" pitchFamily="18" charset="0"/>
              </a:rPr>
              <a:t>equal rights, just like everyone else? For example, the right to marry the person they love or</a:t>
            </a:r>
          </a:p>
          <a:p>
            <a:r>
              <a:rPr lang="en-US" sz="1350" dirty="0">
                <a:latin typeface="Times New Roman" panose="02020603050405020304" pitchFamily="18" charset="0"/>
                <a:cs typeface="Times New Roman" panose="02020603050405020304" pitchFamily="18" charset="0"/>
              </a:rPr>
              <a:t>to adopt children?</a:t>
            </a:r>
          </a:p>
          <a:p>
            <a:r>
              <a:rPr lang="en-US" sz="1350" dirty="0">
                <a:latin typeface="Times New Roman" panose="02020603050405020304" pitchFamily="18" charset="0"/>
                <a:cs typeface="Times New Roman" panose="02020603050405020304" pitchFamily="18" charset="0"/>
              </a:rPr>
              <a:t>A. Can you describe what was happening at the time?</a:t>
            </a:r>
          </a:p>
          <a:p>
            <a:r>
              <a:rPr lang="en-US" sz="1350" dirty="0">
                <a:latin typeface="Times New Roman" panose="02020603050405020304" pitchFamily="18" charset="0"/>
                <a:cs typeface="Times New Roman" panose="02020603050405020304" pitchFamily="18" charset="0"/>
              </a:rPr>
              <a:t>B. What do you think influenced you the most?</a:t>
            </a:r>
          </a:p>
          <a:p>
            <a:r>
              <a:rPr lang="en-US" sz="1350" dirty="0">
                <a:latin typeface="Times New Roman" panose="02020603050405020304" pitchFamily="18" charset="0"/>
                <a:cs typeface="Times New Roman" panose="02020603050405020304" pitchFamily="18" charset="0"/>
              </a:rPr>
              <a:t>C. In what ways did that shift your thinking?</a:t>
            </a:r>
          </a:p>
          <a:p>
            <a:r>
              <a:rPr lang="en-US" sz="1350" dirty="0">
                <a:latin typeface="Times New Roman" panose="02020603050405020304" pitchFamily="18" charset="0"/>
                <a:cs typeface="Times New Roman" panose="02020603050405020304" pitchFamily="18" charset="0"/>
              </a:rPr>
              <a:t>D. How did you feel at the time?</a:t>
            </a:r>
          </a:p>
          <a:p>
            <a:r>
              <a:rPr lang="en-US" sz="1350" dirty="0">
                <a:latin typeface="Times New Roman" panose="02020603050405020304" pitchFamily="18" charset="0"/>
                <a:cs typeface="Times New Roman" panose="02020603050405020304" pitchFamily="18" charset="0"/>
              </a:rPr>
              <a:t>4. What other key events, situations, or milestones affected your journey from anti-gay to</a:t>
            </a:r>
          </a:p>
          <a:p>
            <a:r>
              <a:rPr lang="en-US" sz="1350" dirty="0">
                <a:latin typeface="Times New Roman" panose="02020603050405020304" pitchFamily="18" charset="0"/>
                <a:cs typeface="Times New Roman" panose="02020603050405020304" pitchFamily="18" charset="0"/>
              </a:rPr>
              <a:t>pro-gay?</a:t>
            </a:r>
          </a:p>
          <a:p>
            <a:r>
              <a:rPr lang="en-US" sz="1350" dirty="0">
                <a:latin typeface="Times New Roman" panose="02020603050405020304" pitchFamily="18" charset="0"/>
                <a:cs typeface="Times New Roman" panose="02020603050405020304" pitchFamily="18" charset="0"/>
              </a:rPr>
              <a:t>A. Please describe what happened.</a:t>
            </a:r>
          </a:p>
          <a:p>
            <a:r>
              <a:rPr lang="en-US" sz="1350" dirty="0">
                <a:latin typeface="Times New Roman" panose="02020603050405020304" pitchFamily="18" charset="0"/>
                <a:cs typeface="Times New Roman" panose="02020603050405020304" pitchFamily="18" charset="0"/>
              </a:rPr>
              <a:t>B. Who was involved?</a:t>
            </a:r>
          </a:p>
          <a:p>
            <a:r>
              <a:rPr lang="en-US" sz="1350" dirty="0">
                <a:latin typeface="Times New Roman" panose="02020603050405020304" pitchFamily="18" charset="0"/>
                <a:cs typeface="Times New Roman" panose="02020603050405020304" pitchFamily="18" charset="0"/>
              </a:rPr>
              <a:t>C. How did your beliefs about homosexuality and your attitudes toward lesbian and gay</a:t>
            </a:r>
          </a:p>
          <a:p>
            <a:r>
              <a:rPr lang="en-US" sz="1350" dirty="0">
                <a:latin typeface="Times New Roman" panose="02020603050405020304" pitchFamily="18" charset="0"/>
                <a:cs typeface="Times New Roman" panose="02020603050405020304" pitchFamily="18" charset="0"/>
              </a:rPr>
              <a:t>people change?</a:t>
            </a:r>
          </a:p>
          <a:p>
            <a:r>
              <a:rPr lang="en-US" sz="1350" dirty="0">
                <a:latin typeface="Times New Roman" panose="02020603050405020304" pitchFamily="18" charset="0"/>
                <a:cs typeface="Times New Roman" panose="02020603050405020304" pitchFamily="18" charset="0"/>
              </a:rPr>
              <a:t>D. In ways did you start treating lesbian and gay people differently?</a:t>
            </a:r>
          </a:p>
          <a:p>
            <a:r>
              <a:rPr lang="en-US" sz="1350" dirty="0">
                <a:latin typeface="Times New Roman" panose="02020603050405020304" pitchFamily="18" charset="0"/>
                <a:cs typeface="Times New Roman" panose="02020603050405020304" pitchFamily="18" charset="0"/>
              </a:rPr>
              <a:t>E. What else changed for you?</a:t>
            </a:r>
          </a:p>
        </p:txBody>
      </p:sp>
    </p:spTree>
    <p:extLst>
      <p:ext uri="{BB962C8B-B14F-4D97-AF65-F5344CB8AC3E}">
        <p14:creationId xmlns:p14="http://schemas.microsoft.com/office/powerpoint/2010/main" val="918993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132314-831F-46A6-A82C-8A6A192BF625}"/>
              </a:ext>
            </a:extLst>
          </p:cNvPr>
          <p:cNvSpPr/>
          <p:nvPr/>
        </p:nvSpPr>
        <p:spPr>
          <a:xfrm>
            <a:off x="2286000" y="1505060"/>
            <a:ext cx="4572000" cy="3871509"/>
          </a:xfrm>
          <a:prstGeom prst="rect">
            <a:avLst/>
          </a:prstGeom>
        </p:spPr>
        <p:txBody>
          <a:bodyPr>
            <a:spAutoFit/>
          </a:bodyPr>
          <a:lstStyle/>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5. How do you feel about homosexuality now? What do you think about lesbian and gay</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people today?</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A. What about gay men?</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B. Lesbians?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C. Bisexuals?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D. Transgender people?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6. Do you think the fact that you are [race] affected your views on homosexuality and lesbian</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and gay people? If so, in what ways?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A. Do you think the fact you are a [man/woman] affected your views on homosexuality</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and lesbian and gay people? If so, in what ways?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B. Do you think that your experiences in school or your education affected your views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on homosexuality and lesbian and gay people? If so, in what ways?</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7981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D4323A-BE71-4471-998F-1250577636DD}"/>
              </a:ext>
            </a:extLst>
          </p:cNvPr>
          <p:cNvSpPr/>
          <p:nvPr/>
        </p:nvSpPr>
        <p:spPr>
          <a:xfrm>
            <a:off x="2286000" y="1616196"/>
            <a:ext cx="4572000" cy="3649204"/>
          </a:xfrm>
          <a:prstGeom prst="rect">
            <a:avLst/>
          </a:prstGeom>
        </p:spPr>
        <p:txBody>
          <a:bodyPr>
            <a:spAutoFit/>
          </a:bodyPr>
          <a:lstStyle/>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7. How has your approach to the Bible changed, if any, in regards to homosexuality?</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222</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A. On a scale of 1 -10, with 1 being low, and 10 being high, how would you rate the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Bible’s influence on your opinions about homosexuality back when you considered</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homosexuality a sin?</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B. What did you believe the Bible said about homosexuality back then?</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C. Now rate the Bible’s influence today on your current beliefs about homosexuality.</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D. What do you believe the Bible says now?</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E. In what ways has your approach to interpreting the Bible shifted, if any? How would</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you describe your approach?</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0868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4E9A6A-C205-451E-9B51-21224B83535F}"/>
              </a:ext>
            </a:extLst>
          </p:cNvPr>
          <p:cNvSpPr/>
          <p:nvPr/>
        </p:nvSpPr>
        <p:spPr>
          <a:xfrm>
            <a:off x="2286000" y="838243"/>
            <a:ext cx="4572000" cy="5205336"/>
          </a:xfrm>
          <a:prstGeom prst="rect">
            <a:avLst/>
          </a:prstGeom>
        </p:spPr>
        <p:txBody>
          <a:bodyPr>
            <a:spAutoFit/>
          </a:bodyPr>
          <a:lstStyle/>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8. Can you describe how your church impacted your feelings about lesbian and gay people?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How did the church influence your beliefs and attitudes about homosexuality?</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A. What church or spiritual community where you affiliated with when you believed</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homosexuality was wrong? Were you an active member? How often did you attend</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services?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B. Can you describe how your church impacted your feelings about lesbian and gay</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people and your beliefs and attitudes about homosexuality?</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C. Are you still a member of that church? In what ways, if any, has your involvement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changed?</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D. Are you a member of a different religious or spiritual community today? If so, how</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active are you in that community?</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E. What does your current religious community or church teach about homosexuality?</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How has your current church/religious community influenced your current beliefs and</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attitudes about homosexuality and lesbian and gay people?</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6471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52B253-FB63-48DD-8C11-06EC3E5D5590}"/>
              </a:ext>
            </a:extLst>
          </p:cNvPr>
          <p:cNvSpPr/>
          <p:nvPr/>
        </p:nvSpPr>
        <p:spPr>
          <a:xfrm>
            <a:off x="2286000" y="1838468"/>
            <a:ext cx="4572000" cy="3204595"/>
          </a:xfrm>
          <a:prstGeom prst="rect">
            <a:avLst/>
          </a:prstGeom>
        </p:spPr>
        <p:txBody>
          <a:bodyPr>
            <a:spAutoFit/>
          </a:bodyPr>
          <a:lstStyle/>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9. How has this journey from anti-gay to pro-gay shifted how you think about yourself?</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A. How would you describe your religious or spiritual identity? Christian, non-</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Christian, or in another way?</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B. In what ways have you supported lesbian and gay people? Are you a member of any</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lesbian and gay advocacy groups? If yes, which ones?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C. Can you recall a time when you stood up for lesbian and gay rights? What happened?</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Who was involved? What did you do? How did you feel at that time? How did you</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feel afterwards?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350" dirty="0">
                <a:latin typeface="Times New Roman" panose="02020603050405020304" pitchFamily="18" charset="0"/>
                <a:ea typeface="Calibri" panose="020F0502020204030204" pitchFamily="34" charset="0"/>
                <a:cs typeface="Times New Roman" panose="02020603050405020304" pitchFamily="18" charset="0"/>
              </a:rPr>
              <a:t>D. In what other ways do you think you have changed?</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9604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ECDAA9-0297-4979-8CD3-683CA12E7A04}"/>
              </a:ext>
            </a:extLst>
          </p:cNvPr>
          <p:cNvSpPr>
            <a:spLocks noGrp="1"/>
          </p:cNvSpPr>
          <p:nvPr>
            <p:ph type="title"/>
          </p:nvPr>
        </p:nvSpPr>
        <p:spPr/>
        <p:txBody>
          <a:bodyPr>
            <a:noAutofit/>
          </a:bodyPr>
          <a:lstStyle/>
          <a:p>
            <a:r>
              <a:rPr lang="en-US" sz="2000" dirty="0" err="1">
                <a:latin typeface="Arial" panose="020B0604020202020204" pitchFamily="34" charset="0"/>
                <a:cs typeface="Arial" panose="020B0604020202020204" pitchFamily="34" charset="0"/>
              </a:rPr>
              <a:t>Josselson</a:t>
            </a:r>
            <a:r>
              <a:rPr lang="en-US" sz="2000" dirty="0">
                <a:latin typeface="Arial" panose="020B0604020202020204" pitchFamily="34" charset="0"/>
                <a:cs typeface="Arial" panose="020B0604020202020204" pitchFamily="34" charset="0"/>
              </a:rPr>
              <a:t>, R. (2013). </a:t>
            </a:r>
            <a:r>
              <a:rPr lang="en-US" sz="2000" i="1" dirty="0">
                <a:latin typeface="Arial" panose="020B0604020202020204" pitchFamily="34" charset="0"/>
                <a:cs typeface="Arial" panose="020B0604020202020204" pitchFamily="34" charset="0"/>
              </a:rPr>
              <a:t>Interviewing for qualitative inquiry: A relational approach. </a:t>
            </a:r>
            <a:r>
              <a:rPr lang="en-US" sz="2000" dirty="0">
                <a:latin typeface="Arial" panose="020B0604020202020204" pitchFamily="34" charset="0"/>
                <a:cs typeface="Arial" panose="020B0604020202020204" pitchFamily="34" charset="0"/>
              </a:rPr>
              <a:t>New York: The</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Guilford Press. Chap 9 “Dos &amp; Don’ts”</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E4168B24-6D61-4294-86EA-4477CD42D32F}"/>
              </a:ext>
            </a:extLst>
          </p:cNvPr>
          <p:cNvSpPr>
            <a:spLocks noGrp="1"/>
          </p:cNvSpPr>
          <p:nvPr>
            <p:ph idx="1"/>
          </p:nvPr>
        </p:nvSpPr>
        <p:spPr/>
        <p:txBody>
          <a:bodyPr>
            <a:normAutofit/>
          </a:bodyPr>
          <a:lstStyle/>
          <a:p>
            <a:r>
              <a:rPr lang="en-US" dirty="0"/>
              <a:t>Do ask about the interviewee’s experience, rather than for generalized sociological opinions.</a:t>
            </a:r>
          </a:p>
          <a:p>
            <a:r>
              <a:rPr lang="en-US" dirty="0"/>
              <a:t>Don’t expect consistency.</a:t>
            </a:r>
          </a:p>
          <a:p>
            <a:r>
              <a:rPr lang="en-US" dirty="0"/>
              <a:t>Do inquire about linkages.</a:t>
            </a:r>
          </a:p>
          <a:p>
            <a:r>
              <a:rPr lang="en-US" dirty="0"/>
              <a:t>Do track carefully &amp; ask about what you don’t understand.</a:t>
            </a:r>
          </a:p>
          <a:p>
            <a:r>
              <a:rPr lang="en-US" dirty="0"/>
              <a:t>Do pay attention to imagery.</a:t>
            </a:r>
          </a:p>
          <a:p>
            <a:r>
              <a:rPr lang="en-US" dirty="0"/>
              <a:t>Don’t ask hypothetical questions.</a:t>
            </a:r>
          </a:p>
        </p:txBody>
      </p:sp>
    </p:spTree>
    <p:extLst>
      <p:ext uri="{BB962C8B-B14F-4D97-AF65-F5344CB8AC3E}">
        <p14:creationId xmlns:p14="http://schemas.microsoft.com/office/powerpoint/2010/main" val="3100624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8B0B-D564-44DA-8515-681B683202B8}"/>
              </a:ext>
            </a:extLst>
          </p:cNvPr>
          <p:cNvSpPr>
            <a:spLocks noGrp="1"/>
          </p:cNvSpPr>
          <p:nvPr>
            <p:ph type="title"/>
          </p:nvPr>
        </p:nvSpPr>
        <p:spPr/>
        <p:txBody>
          <a:bodyPr>
            <a:normAutofit/>
          </a:bodyPr>
          <a:lstStyle/>
          <a:p>
            <a:r>
              <a:rPr lang="en-US" sz="2000" dirty="0">
                <a:latin typeface="Arial" panose="020B0604020202020204" pitchFamily="34" charset="0"/>
                <a:cs typeface="Arial" panose="020B0604020202020204" pitchFamily="34" charset="0"/>
              </a:rPr>
              <a:t>Dos &amp; Don’t Cont’d</a:t>
            </a:r>
          </a:p>
        </p:txBody>
      </p:sp>
      <p:sp>
        <p:nvSpPr>
          <p:cNvPr id="3" name="Content Placeholder 2">
            <a:extLst>
              <a:ext uri="{FF2B5EF4-FFF2-40B4-BE49-F238E27FC236}">
                <a16:creationId xmlns:a16="http://schemas.microsoft.com/office/drawing/2014/main" id="{EAAB3CD2-0646-43C3-BEEA-EEB6B504796F}"/>
              </a:ext>
            </a:extLst>
          </p:cNvPr>
          <p:cNvSpPr>
            <a:spLocks noGrp="1"/>
          </p:cNvSpPr>
          <p:nvPr>
            <p:ph idx="1"/>
          </p:nvPr>
        </p:nvSpPr>
        <p:spPr/>
        <p:txBody>
          <a:bodyPr>
            <a:normAutofit lnSpcReduction="10000"/>
          </a:bodyPr>
          <a:lstStyle/>
          <a:p>
            <a:r>
              <a:rPr lang="en-US" dirty="0"/>
              <a:t>Don’t make judgments.</a:t>
            </a:r>
          </a:p>
          <a:p>
            <a:r>
              <a:rPr lang="en-US" dirty="0"/>
              <a:t>Don’t take notes during interview.</a:t>
            </a:r>
          </a:p>
          <a:p>
            <a:r>
              <a:rPr lang="en-US" dirty="0"/>
              <a:t>Do invite the participants to ask questions or express concerns before you begin. Be transparent</a:t>
            </a:r>
          </a:p>
          <a:p>
            <a:r>
              <a:rPr lang="en-US" dirty="0"/>
              <a:t>Don’t know. Be unenlightened.</a:t>
            </a:r>
          </a:p>
          <a:p>
            <a:r>
              <a:rPr lang="en-US" dirty="0"/>
              <a:t>Don’t cut people off or indicate that they are digressing.</a:t>
            </a:r>
          </a:p>
          <a:p>
            <a:r>
              <a:rPr lang="en-US" dirty="0"/>
              <a:t>Do welcome being corrected.</a:t>
            </a:r>
          </a:p>
          <a:p>
            <a:r>
              <a:rPr lang="en-US" dirty="0"/>
              <a:t>Do be alert to negations, and investigate these.</a:t>
            </a:r>
          </a:p>
          <a:p>
            <a:r>
              <a:rPr lang="en-US" dirty="0"/>
              <a:t>Do recognize that a lot of what is important cannot be put into words.</a:t>
            </a:r>
          </a:p>
        </p:txBody>
      </p:sp>
    </p:spTree>
    <p:extLst>
      <p:ext uri="{BB962C8B-B14F-4D97-AF65-F5344CB8AC3E}">
        <p14:creationId xmlns:p14="http://schemas.microsoft.com/office/powerpoint/2010/main" val="2449211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9C63B-8CE0-47C6-87D4-75B935D937C3}"/>
              </a:ext>
            </a:extLst>
          </p:cNvPr>
          <p:cNvSpPr>
            <a:spLocks noGrp="1"/>
          </p:cNvSpPr>
          <p:nvPr>
            <p:ph type="title"/>
          </p:nvPr>
        </p:nvSpPr>
        <p:spPr/>
        <p:txBody>
          <a:bodyPr>
            <a:normAutofit/>
          </a:bodyPr>
          <a:lstStyle/>
          <a:p>
            <a:r>
              <a:rPr lang="en-US" sz="2000" dirty="0">
                <a:latin typeface="Arial" panose="020B0604020202020204" pitchFamily="34" charset="0"/>
                <a:cs typeface="Arial" panose="020B0604020202020204" pitchFamily="34" charset="0"/>
              </a:rPr>
              <a:t>Dos &amp; Don’t Cont’d</a:t>
            </a:r>
            <a:endParaRPr lang="en-US" sz="2000" dirty="0"/>
          </a:p>
        </p:txBody>
      </p:sp>
      <p:sp>
        <p:nvSpPr>
          <p:cNvPr id="3" name="Content Placeholder 2">
            <a:extLst>
              <a:ext uri="{FF2B5EF4-FFF2-40B4-BE49-F238E27FC236}">
                <a16:creationId xmlns:a16="http://schemas.microsoft.com/office/drawing/2014/main" id="{920E93F7-F3CD-4ED1-B389-5B9F6E5776C4}"/>
              </a:ext>
            </a:extLst>
          </p:cNvPr>
          <p:cNvSpPr>
            <a:spLocks noGrp="1"/>
          </p:cNvSpPr>
          <p:nvPr>
            <p:ph idx="1"/>
          </p:nvPr>
        </p:nvSpPr>
        <p:spPr/>
        <p:txBody>
          <a:bodyPr/>
          <a:lstStyle/>
          <a:p>
            <a:r>
              <a:rPr lang="en-US" dirty="0"/>
              <a:t>Don’t offer commentary on the participant’s life-even if invited to.</a:t>
            </a:r>
          </a:p>
          <a:p>
            <a:r>
              <a:rPr lang="en-US" dirty="0"/>
              <a:t>Do anticipate feeling unsettled at the end of the interview.</a:t>
            </a:r>
          </a:p>
          <a:p>
            <a:r>
              <a:rPr lang="en-US" dirty="0"/>
              <a:t>Do ask participants about their experience of their interview.</a:t>
            </a:r>
          </a:p>
          <a:p>
            <a:r>
              <a:rPr lang="en-US" dirty="0"/>
              <a:t>Do express your gratitude and say goodbye.</a:t>
            </a:r>
          </a:p>
          <a:p>
            <a:r>
              <a:rPr lang="en-US" dirty="0"/>
              <a:t>Do practice</a:t>
            </a:r>
          </a:p>
          <a:p>
            <a:r>
              <a:rPr lang="en-US" dirty="0"/>
              <a:t>Do report the context and nature of the interview when you write about your findings.</a:t>
            </a:r>
          </a:p>
          <a:p>
            <a:endParaRPr lang="en-US" dirty="0"/>
          </a:p>
        </p:txBody>
      </p:sp>
    </p:spTree>
    <p:extLst>
      <p:ext uri="{BB962C8B-B14F-4D97-AF65-F5344CB8AC3E}">
        <p14:creationId xmlns:p14="http://schemas.microsoft.com/office/powerpoint/2010/main" val="3129559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D0B01-0AA3-4BF0-81FE-503355016170}"/>
              </a:ext>
            </a:extLst>
          </p:cNvPr>
          <p:cNvSpPr>
            <a:spLocks noGrp="1"/>
          </p:cNvSpPr>
          <p:nvPr>
            <p:ph type="title"/>
          </p:nvPr>
        </p:nvSpPr>
        <p:spPr/>
        <p:txBody>
          <a:bodyPr/>
          <a:lstStyle/>
          <a:p>
            <a:r>
              <a:rPr lang="en-US" dirty="0" err="1"/>
              <a:t>Biblography</a:t>
            </a:r>
            <a:endParaRPr lang="en-US" dirty="0"/>
          </a:p>
        </p:txBody>
      </p:sp>
      <p:sp>
        <p:nvSpPr>
          <p:cNvPr id="3" name="Content Placeholder 2">
            <a:extLst>
              <a:ext uri="{FF2B5EF4-FFF2-40B4-BE49-F238E27FC236}">
                <a16:creationId xmlns:a16="http://schemas.microsoft.com/office/drawing/2014/main" id="{F2C8C971-33F1-42EB-B506-9A84F92237D3}"/>
              </a:ext>
            </a:extLst>
          </p:cNvPr>
          <p:cNvSpPr>
            <a:spLocks noGrp="1"/>
          </p:cNvSpPr>
          <p:nvPr>
            <p:ph idx="1"/>
          </p:nvPr>
        </p:nvSpPr>
        <p:spPr/>
        <p:txBody>
          <a:bodyPr>
            <a:normAutofit/>
          </a:bodyPr>
          <a:lstStyle/>
          <a:p>
            <a:r>
              <a:rPr lang="en-US" dirty="0" err="1"/>
              <a:t>Josselson</a:t>
            </a:r>
            <a:r>
              <a:rPr lang="en-US" dirty="0"/>
              <a:t>, R. (2013) </a:t>
            </a:r>
            <a:r>
              <a:rPr lang="en-US" i="1" dirty="0"/>
              <a:t>Interviewing for qualitative inquiry: A relational approach. </a:t>
            </a:r>
            <a:r>
              <a:rPr lang="en-US" dirty="0"/>
              <a:t>New York: Guilford. </a:t>
            </a:r>
          </a:p>
          <a:p>
            <a:r>
              <a:rPr lang="en-US" dirty="0"/>
              <a:t> </a:t>
            </a:r>
            <a:r>
              <a:rPr lang="en-US" dirty="0" err="1"/>
              <a:t>Lieblich</a:t>
            </a:r>
            <a:r>
              <a:rPr lang="en-US" dirty="0"/>
              <a:t>, A., </a:t>
            </a:r>
            <a:r>
              <a:rPr lang="en-US" dirty="0" err="1"/>
              <a:t>Tuval</a:t>
            </a:r>
            <a:r>
              <a:rPr lang="en-US" dirty="0"/>
              <a:t>-Mashiach, R., and </a:t>
            </a:r>
            <a:r>
              <a:rPr lang="en-US" dirty="0" err="1"/>
              <a:t>Zilber</a:t>
            </a:r>
            <a:r>
              <a:rPr lang="en-US" dirty="0"/>
              <a:t>, T. (1998). Narrative research: Reading, analysis and interpretation. Thousand Oaks, CA: Sage. </a:t>
            </a:r>
          </a:p>
          <a:p>
            <a:r>
              <a:rPr lang="en-US"/>
              <a:t>Marshall</a:t>
            </a:r>
            <a:r>
              <a:rPr lang="en-US" dirty="0"/>
              <a:t>, C. and Rossman, G. B. (1995). Designing qualitative research. Thousand Oaks, CA: Sage. </a:t>
            </a:r>
          </a:p>
          <a:p>
            <a:r>
              <a:rPr lang="en-US" dirty="0"/>
              <a:t>Nelson, A., </a:t>
            </a:r>
            <a:r>
              <a:rPr lang="en-US" dirty="0" err="1"/>
              <a:t>McClintock,C</a:t>
            </a:r>
            <a:r>
              <a:rPr lang="en-US" dirty="0"/>
              <a:t>., Perez-Ferguson, A., </a:t>
            </a:r>
            <a:r>
              <a:rPr lang="en-US" dirty="0" err="1"/>
              <a:t>Shawver</a:t>
            </a:r>
            <a:r>
              <a:rPr lang="en-US" dirty="0"/>
              <a:t>, M. &amp; Thompson, G. (2008). Storytelling narratives: social bonding as key for youth at risk</a:t>
            </a:r>
            <a:r>
              <a:rPr lang="en-US" i="1" dirty="0"/>
              <a:t>.</a:t>
            </a:r>
            <a:r>
              <a:rPr lang="en-US" dirty="0"/>
              <a:t> </a:t>
            </a:r>
            <a:r>
              <a:rPr lang="en-US" i="1" dirty="0"/>
              <a:t>Child Youth Care Forum</a:t>
            </a:r>
            <a:r>
              <a:rPr lang="en-US" dirty="0"/>
              <a:t> 31: 127-137.</a:t>
            </a:r>
          </a:p>
          <a:p>
            <a:endParaRPr lang="en-US" dirty="0"/>
          </a:p>
        </p:txBody>
      </p:sp>
    </p:spTree>
    <p:extLst>
      <p:ext uri="{BB962C8B-B14F-4D97-AF65-F5344CB8AC3E}">
        <p14:creationId xmlns:p14="http://schemas.microsoft.com/office/powerpoint/2010/main" val="115603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EE93D-34C4-47B5-AACB-755C15A5A3F3}"/>
              </a:ext>
            </a:extLst>
          </p:cNvPr>
          <p:cNvSpPr>
            <a:spLocks noGrp="1"/>
          </p:cNvSpPr>
          <p:nvPr>
            <p:ph type="title"/>
          </p:nvPr>
        </p:nvSpPr>
        <p:spPr/>
        <p:txBody>
          <a:bodyPr/>
          <a:lstStyle/>
          <a:p>
            <a:r>
              <a:rPr lang="en-US" dirty="0"/>
              <a:t>Interviewing is about data collection</a:t>
            </a:r>
          </a:p>
        </p:txBody>
      </p:sp>
      <p:graphicFrame>
        <p:nvGraphicFramePr>
          <p:cNvPr id="6" name="Content Placeholder 5">
            <a:extLst>
              <a:ext uri="{FF2B5EF4-FFF2-40B4-BE49-F238E27FC236}">
                <a16:creationId xmlns:a16="http://schemas.microsoft.com/office/drawing/2014/main" id="{099BD5A1-97B6-4D56-820D-11604987EC00}"/>
              </a:ext>
            </a:extLst>
          </p:cNvPr>
          <p:cNvGraphicFramePr>
            <a:graphicFrameLocks noGrp="1"/>
          </p:cNvGraphicFramePr>
          <p:nvPr>
            <p:ph idx="1"/>
            <p:extLst>
              <p:ext uri="{D42A27DB-BD31-4B8C-83A1-F6EECF244321}">
                <p14:modId xmlns:p14="http://schemas.microsoft.com/office/powerpoint/2010/main" val="4116658207"/>
              </p:ext>
            </p:extLst>
          </p:nvPr>
        </p:nvGraphicFramePr>
        <p:xfrm>
          <a:off x="1603947" y="1753848"/>
          <a:ext cx="6130976" cy="5104151"/>
        </p:xfrm>
        <a:graphic>
          <a:graphicData uri="http://schemas.openxmlformats.org/drawingml/2006/table">
            <a:tbl>
              <a:tblPr firstRow="1" firstCol="1" bandRow="1">
                <a:tableStyleId>{5C22544A-7EE6-4342-B048-85BDC9FD1C3A}</a:tableStyleId>
              </a:tblPr>
              <a:tblGrid>
                <a:gridCol w="1532744">
                  <a:extLst>
                    <a:ext uri="{9D8B030D-6E8A-4147-A177-3AD203B41FA5}">
                      <a16:colId xmlns:a16="http://schemas.microsoft.com/office/drawing/2014/main" val="3194706885"/>
                    </a:ext>
                  </a:extLst>
                </a:gridCol>
                <a:gridCol w="1487290">
                  <a:extLst>
                    <a:ext uri="{9D8B030D-6E8A-4147-A177-3AD203B41FA5}">
                      <a16:colId xmlns:a16="http://schemas.microsoft.com/office/drawing/2014/main" val="698143834"/>
                    </a:ext>
                  </a:extLst>
                </a:gridCol>
                <a:gridCol w="1578198">
                  <a:extLst>
                    <a:ext uri="{9D8B030D-6E8A-4147-A177-3AD203B41FA5}">
                      <a16:colId xmlns:a16="http://schemas.microsoft.com/office/drawing/2014/main" val="1893268143"/>
                    </a:ext>
                  </a:extLst>
                </a:gridCol>
                <a:gridCol w="1532744">
                  <a:extLst>
                    <a:ext uri="{9D8B030D-6E8A-4147-A177-3AD203B41FA5}">
                      <a16:colId xmlns:a16="http://schemas.microsoft.com/office/drawing/2014/main" val="1277242988"/>
                    </a:ext>
                  </a:extLst>
                </a:gridCol>
              </a:tblGrid>
              <a:tr h="527975">
                <a:tc>
                  <a:txBody>
                    <a:bodyPr/>
                    <a:lstStyle/>
                    <a:p>
                      <a:pPr marL="0" marR="0">
                        <a:lnSpc>
                          <a:spcPct val="107000"/>
                        </a:lnSpc>
                        <a:spcBef>
                          <a:spcPts val="0"/>
                        </a:spcBef>
                        <a:spcAft>
                          <a:spcPts val="0"/>
                        </a:spcAft>
                      </a:pPr>
                      <a:r>
                        <a:rPr lang="en-US" sz="600" dirty="0">
                          <a:effectLst/>
                        </a:rPr>
                        <a:t>Research </a:t>
                      </a:r>
                      <a:r>
                        <a:rPr lang="en-US" sz="600" dirty="0" err="1">
                          <a:effectLst/>
                        </a:rPr>
                        <a:t>Methodh</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Privileged Way of Knowing</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Data</a:t>
                      </a:r>
                      <a:endParaRPr lang="en-US" sz="400">
                        <a:effectLst/>
                      </a:endParaRPr>
                    </a:p>
                    <a:p>
                      <a:pPr marL="0" marR="0">
                        <a:lnSpc>
                          <a:spcPct val="107000"/>
                        </a:lnSpc>
                        <a:spcBef>
                          <a:spcPts val="0"/>
                        </a:spcBef>
                        <a:spcAft>
                          <a:spcPts val="0"/>
                        </a:spcAft>
                      </a:pPr>
                      <a:r>
                        <a:rPr lang="en-US" sz="600">
                          <a:effectLst/>
                        </a:rPr>
                        <a:t>Collection</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Data Analysis</a:t>
                      </a:r>
                      <a:endParaRPr lang="en-US" sz="400">
                        <a:effectLst/>
                      </a:endParaRPr>
                    </a:p>
                    <a:p>
                      <a:pPr marL="0" marR="0">
                        <a:lnSpc>
                          <a:spcPct val="107000"/>
                        </a:lnSpc>
                        <a:spcBef>
                          <a:spcPts val="0"/>
                        </a:spcBef>
                        <a:spcAft>
                          <a:spcPts val="0"/>
                        </a:spcAft>
                      </a:pPr>
                      <a:r>
                        <a:rPr lang="en-US" sz="600">
                          <a:effectLst/>
                        </a:rPr>
                        <a:t>By Method</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extLst>
                  <a:ext uri="{0D108BD9-81ED-4DB2-BD59-A6C34878D82A}">
                    <a16:rowId xmlns:a16="http://schemas.microsoft.com/office/drawing/2014/main" val="913450851"/>
                  </a:ext>
                </a:extLst>
              </a:tr>
              <a:tr h="527975">
                <a:tc>
                  <a:txBody>
                    <a:bodyPr/>
                    <a:lstStyle/>
                    <a:p>
                      <a:pPr marL="0" marR="0">
                        <a:lnSpc>
                          <a:spcPct val="107000"/>
                        </a:lnSpc>
                        <a:spcBef>
                          <a:spcPts val="0"/>
                        </a:spcBef>
                        <a:spcAft>
                          <a:spcPts val="0"/>
                        </a:spcAft>
                      </a:pPr>
                      <a:r>
                        <a:rPr lang="en-US" sz="600">
                          <a:effectLst/>
                        </a:rPr>
                        <a:t>Open ended qualitative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dirty="0">
                          <a:effectLst/>
                        </a:rPr>
                        <a:t>Life in context</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rowSpan="7">
                  <a:txBody>
                    <a:bodyPr/>
                    <a:lstStyle/>
                    <a:p>
                      <a:pPr marL="0" marR="0">
                        <a:lnSpc>
                          <a:spcPct val="107000"/>
                        </a:lnSpc>
                        <a:spcBef>
                          <a:spcPts val="0"/>
                        </a:spcBef>
                        <a:spcAft>
                          <a:spcPts val="0"/>
                        </a:spcAft>
                      </a:pPr>
                      <a:r>
                        <a:rPr lang="en-US" sz="600" dirty="0">
                          <a:effectLst/>
                        </a:rPr>
                        <a:t>Qualitative Interviews</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Content Analysis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extLst>
                  <a:ext uri="{0D108BD9-81ED-4DB2-BD59-A6C34878D82A}">
                    <a16:rowId xmlns:a16="http://schemas.microsoft.com/office/drawing/2014/main" val="3340481233"/>
                  </a:ext>
                </a:extLst>
              </a:tr>
              <a:tr h="351983">
                <a:tc>
                  <a:txBody>
                    <a:bodyPr/>
                    <a:lstStyle/>
                    <a:p>
                      <a:pPr marL="0" marR="0">
                        <a:lnSpc>
                          <a:spcPct val="107000"/>
                        </a:lnSpc>
                        <a:spcBef>
                          <a:spcPts val="0"/>
                        </a:spcBef>
                        <a:spcAft>
                          <a:spcPts val="0"/>
                        </a:spcAft>
                      </a:pPr>
                      <a:r>
                        <a:rPr lang="en-US" sz="600">
                          <a:effectLst/>
                        </a:rPr>
                        <a:t>Narrative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Voice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vMerge="1">
                  <a:txBody>
                    <a:bodyPr/>
                    <a:lstStyle/>
                    <a:p>
                      <a:endParaRPr lang="en-US"/>
                    </a:p>
                  </a:txBody>
                  <a:tcPr/>
                </a:tc>
                <a:tc>
                  <a:txBody>
                    <a:bodyPr/>
                    <a:lstStyle/>
                    <a:p>
                      <a:pPr marL="0" marR="0">
                        <a:lnSpc>
                          <a:spcPct val="107000"/>
                        </a:lnSpc>
                        <a:spcBef>
                          <a:spcPts val="0"/>
                        </a:spcBef>
                        <a:spcAft>
                          <a:spcPts val="0"/>
                        </a:spcAft>
                      </a:pPr>
                      <a:r>
                        <a:rPr lang="en-US" sz="600">
                          <a:effectLst/>
                        </a:rPr>
                        <a:t>Content Analysis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extLst>
                  <a:ext uri="{0D108BD9-81ED-4DB2-BD59-A6C34878D82A}">
                    <a16:rowId xmlns:a16="http://schemas.microsoft.com/office/drawing/2014/main" val="4116508500"/>
                  </a:ext>
                </a:extLst>
              </a:tr>
              <a:tr h="351983">
                <a:tc>
                  <a:txBody>
                    <a:bodyPr/>
                    <a:lstStyle/>
                    <a:p>
                      <a:pPr marL="0" marR="0">
                        <a:lnSpc>
                          <a:spcPct val="107000"/>
                        </a:lnSpc>
                        <a:spcBef>
                          <a:spcPts val="0"/>
                        </a:spcBef>
                        <a:spcAft>
                          <a:spcPts val="0"/>
                        </a:spcAft>
                      </a:pPr>
                      <a:r>
                        <a:rPr lang="en-US" sz="600">
                          <a:effectLst/>
                        </a:rPr>
                        <a:t>Phenomenology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Experience</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vMerge="1">
                  <a:txBody>
                    <a:bodyPr/>
                    <a:lstStyle/>
                    <a:p>
                      <a:endParaRPr lang="en-US"/>
                    </a:p>
                  </a:txBody>
                  <a:tcPr/>
                </a:tc>
                <a:tc>
                  <a:txBody>
                    <a:bodyPr/>
                    <a:lstStyle/>
                    <a:p>
                      <a:pPr marL="0" marR="0">
                        <a:lnSpc>
                          <a:spcPct val="107000"/>
                        </a:lnSpc>
                        <a:spcBef>
                          <a:spcPts val="0"/>
                        </a:spcBef>
                        <a:spcAft>
                          <a:spcPts val="0"/>
                        </a:spcAft>
                      </a:pPr>
                      <a:r>
                        <a:rPr lang="en-US" sz="600">
                          <a:effectLst/>
                        </a:rPr>
                        <a:t>Content Analysis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extLst>
                  <a:ext uri="{0D108BD9-81ED-4DB2-BD59-A6C34878D82A}">
                    <a16:rowId xmlns:a16="http://schemas.microsoft.com/office/drawing/2014/main" val="3651613130"/>
                  </a:ext>
                </a:extLst>
              </a:tr>
              <a:tr h="351983">
                <a:tc>
                  <a:txBody>
                    <a:bodyPr/>
                    <a:lstStyle/>
                    <a:p>
                      <a:pPr marL="0" marR="0">
                        <a:lnSpc>
                          <a:spcPct val="107000"/>
                        </a:lnSpc>
                        <a:spcBef>
                          <a:spcPts val="0"/>
                        </a:spcBef>
                        <a:spcAft>
                          <a:spcPts val="0"/>
                        </a:spcAft>
                      </a:pPr>
                      <a:r>
                        <a:rPr lang="en-US" sz="600">
                          <a:effectLst/>
                        </a:rPr>
                        <a:t>Heuristic</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Interaction</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vMerge="1">
                  <a:txBody>
                    <a:bodyPr/>
                    <a:lstStyle/>
                    <a:p>
                      <a:endParaRPr lang="en-US"/>
                    </a:p>
                  </a:txBody>
                  <a:tcPr/>
                </a:tc>
                <a:tc>
                  <a:txBody>
                    <a:bodyPr/>
                    <a:lstStyle/>
                    <a:p>
                      <a:pPr marL="0" marR="0">
                        <a:lnSpc>
                          <a:spcPct val="107000"/>
                        </a:lnSpc>
                        <a:spcBef>
                          <a:spcPts val="0"/>
                        </a:spcBef>
                        <a:spcAft>
                          <a:spcPts val="0"/>
                        </a:spcAft>
                      </a:pPr>
                      <a:r>
                        <a:rPr lang="en-US" sz="600">
                          <a:effectLst/>
                        </a:rPr>
                        <a:t>Composite Story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extLst>
                  <a:ext uri="{0D108BD9-81ED-4DB2-BD59-A6C34878D82A}">
                    <a16:rowId xmlns:a16="http://schemas.microsoft.com/office/drawing/2014/main" val="817351003"/>
                  </a:ext>
                </a:extLst>
              </a:tr>
              <a:tr h="703969">
                <a:tc>
                  <a:txBody>
                    <a:bodyPr/>
                    <a:lstStyle/>
                    <a:p>
                      <a:pPr marL="0" marR="0">
                        <a:lnSpc>
                          <a:spcPct val="107000"/>
                        </a:lnSpc>
                        <a:spcBef>
                          <a:spcPts val="0"/>
                        </a:spcBef>
                        <a:spcAft>
                          <a:spcPts val="0"/>
                        </a:spcAft>
                      </a:pPr>
                      <a:r>
                        <a:rPr lang="en-US" sz="600">
                          <a:effectLst/>
                        </a:rPr>
                        <a:t>PAR Participant Action Research</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dirty="0">
                          <a:effectLst/>
                        </a:rPr>
                        <a:t>Participation</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vMerge="1">
                  <a:txBody>
                    <a:bodyPr/>
                    <a:lstStyle/>
                    <a:p>
                      <a:endParaRPr lang="en-US"/>
                    </a:p>
                  </a:txBody>
                  <a:tcPr/>
                </a:tc>
                <a:tc>
                  <a:txBody>
                    <a:bodyPr/>
                    <a:lstStyle/>
                    <a:p>
                      <a:pPr marL="0" marR="0">
                        <a:lnSpc>
                          <a:spcPct val="107000"/>
                        </a:lnSpc>
                        <a:spcBef>
                          <a:spcPts val="0"/>
                        </a:spcBef>
                        <a:spcAft>
                          <a:spcPts val="0"/>
                        </a:spcAft>
                      </a:pPr>
                      <a:r>
                        <a:rPr lang="en-US" sz="600">
                          <a:effectLst/>
                        </a:rPr>
                        <a:t>Content Analysis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extLst>
                  <a:ext uri="{0D108BD9-81ED-4DB2-BD59-A6C34878D82A}">
                    <a16:rowId xmlns:a16="http://schemas.microsoft.com/office/drawing/2014/main" val="4020091867"/>
                  </a:ext>
                </a:extLst>
              </a:tr>
              <a:tr h="527975">
                <a:tc>
                  <a:txBody>
                    <a:bodyPr/>
                    <a:lstStyle/>
                    <a:p>
                      <a:pPr marL="0" marR="0">
                        <a:lnSpc>
                          <a:spcPct val="107000"/>
                        </a:lnSpc>
                        <a:spcBef>
                          <a:spcPts val="0"/>
                        </a:spcBef>
                        <a:spcAft>
                          <a:spcPts val="0"/>
                        </a:spcAft>
                      </a:pPr>
                      <a:r>
                        <a:rPr lang="en-US" sz="600">
                          <a:effectLst/>
                        </a:rPr>
                        <a:t>Co-inquiry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Collaboration</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vMerge="1">
                  <a:txBody>
                    <a:bodyPr/>
                    <a:lstStyle/>
                    <a:p>
                      <a:endParaRPr lang="en-US"/>
                    </a:p>
                  </a:txBody>
                  <a:tcPr/>
                </a:tc>
                <a:tc>
                  <a:txBody>
                    <a:bodyPr/>
                    <a:lstStyle/>
                    <a:p>
                      <a:pPr marL="0" marR="0">
                        <a:lnSpc>
                          <a:spcPct val="107000"/>
                        </a:lnSpc>
                        <a:spcBef>
                          <a:spcPts val="0"/>
                        </a:spcBef>
                        <a:spcAft>
                          <a:spcPts val="0"/>
                        </a:spcAft>
                      </a:pPr>
                      <a:r>
                        <a:rPr lang="en-US" sz="600">
                          <a:effectLst/>
                        </a:rPr>
                        <a:t>Group Content Analysis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extLst>
                  <a:ext uri="{0D108BD9-81ED-4DB2-BD59-A6C34878D82A}">
                    <a16:rowId xmlns:a16="http://schemas.microsoft.com/office/drawing/2014/main" val="1985566957"/>
                  </a:ext>
                </a:extLst>
              </a:tr>
              <a:tr h="351983">
                <a:tc>
                  <a:txBody>
                    <a:bodyPr/>
                    <a:lstStyle/>
                    <a:p>
                      <a:pPr marL="0" marR="0">
                        <a:lnSpc>
                          <a:spcPct val="107000"/>
                        </a:lnSpc>
                        <a:spcBef>
                          <a:spcPts val="0"/>
                        </a:spcBef>
                        <a:spcAft>
                          <a:spcPts val="0"/>
                        </a:spcAft>
                      </a:pPr>
                      <a:r>
                        <a:rPr lang="en-US" sz="600">
                          <a:effectLst/>
                        </a:rPr>
                        <a:t>Grounded Theory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Openness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vMerge="1">
                  <a:txBody>
                    <a:bodyPr/>
                    <a:lstStyle/>
                    <a:p>
                      <a:endParaRPr lang="en-US"/>
                    </a:p>
                  </a:txBody>
                  <a:tcPr/>
                </a:tc>
                <a:tc>
                  <a:txBody>
                    <a:bodyPr/>
                    <a:lstStyle/>
                    <a:p>
                      <a:pPr marL="0" marR="0">
                        <a:lnSpc>
                          <a:spcPct val="107000"/>
                        </a:lnSpc>
                        <a:spcBef>
                          <a:spcPts val="0"/>
                        </a:spcBef>
                        <a:spcAft>
                          <a:spcPts val="0"/>
                        </a:spcAft>
                      </a:pPr>
                      <a:r>
                        <a:rPr lang="en-US" sz="600">
                          <a:effectLst/>
                        </a:rPr>
                        <a:t>Content Analysis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extLst>
                  <a:ext uri="{0D108BD9-81ED-4DB2-BD59-A6C34878D82A}">
                    <a16:rowId xmlns:a16="http://schemas.microsoft.com/office/drawing/2014/main" val="1353721955"/>
                  </a:ext>
                </a:extLst>
              </a:tr>
              <a:tr h="527975">
                <a:tc>
                  <a:txBody>
                    <a:bodyPr/>
                    <a:lstStyle/>
                    <a:p>
                      <a:pPr marL="0" marR="0">
                        <a:lnSpc>
                          <a:spcPct val="107000"/>
                        </a:lnSpc>
                        <a:spcBef>
                          <a:spcPts val="0"/>
                        </a:spcBef>
                        <a:spcAft>
                          <a:spcPts val="0"/>
                        </a:spcAft>
                      </a:pPr>
                      <a:r>
                        <a:rPr lang="en-US" sz="600">
                          <a:effectLst/>
                        </a:rPr>
                        <a:t>Ethnography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Cultural context</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Field Journals</a:t>
                      </a:r>
                      <a:endParaRPr lang="en-US" sz="400">
                        <a:effectLst/>
                      </a:endParaRPr>
                    </a:p>
                    <a:p>
                      <a:pPr marL="0" marR="0">
                        <a:lnSpc>
                          <a:spcPct val="107000"/>
                        </a:lnSpc>
                        <a:spcBef>
                          <a:spcPts val="0"/>
                        </a:spcBef>
                        <a:spcAft>
                          <a:spcPts val="0"/>
                        </a:spcAft>
                      </a:pPr>
                      <a:r>
                        <a:rPr lang="en-US" sz="600">
                          <a:effectLst/>
                        </a:rPr>
                        <a:t>Artifacts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Content Analysis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extLst>
                  <a:ext uri="{0D108BD9-81ED-4DB2-BD59-A6C34878D82A}">
                    <a16:rowId xmlns:a16="http://schemas.microsoft.com/office/drawing/2014/main" val="1745801947"/>
                  </a:ext>
                </a:extLst>
              </a:tr>
              <a:tr h="527975">
                <a:tc>
                  <a:txBody>
                    <a:bodyPr/>
                    <a:lstStyle/>
                    <a:p>
                      <a:pPr marL="0" marR="0">
                        <a:lnSpc>
                          <a:spcPct val="107000"/>
                        </a:lnSpc>
                        <a:spcBef>
                          <a:spcPts val="0"/>
                        </a:spcBef>
                        <a:spcAft>
                          <a:spcPts val="0"/>
                        </a:spcAft>
                      </a:pPr>
                      <a:r>
                        <a:rPr lang="en-US" sz="600">
                          <a:effectLst/>
                        </a:rPr>
                        <a:t>Hermeneutic</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Deep meaning of text</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Texts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Content Analysis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extLst>
                  <a:ext uri="{0D108BD9-81ED-4DB2-BD59-A6C34878D82A}">
                    <a16:rowId xmlns:a16="http://schemas.microsoft.com/office/drawing/2014/main" val="958171073"/>
                  </a:ext>
                </a:extLst>
              </a:tr>
              <a:tr h="352375">
                <a:tc>
                  <a:txBody>
                    <a:bodyPr/>
                    <a:lstStyle/>
                    <a:p>
                      <a:pPr marL="0" marR="0">
                        <a:lnSpc>
                          <a:spcPct val="107000"/>
                        </a:lnSpc>
                        <a:spcBef>
                          <a:spcPts val="0"/>
                        </a:spcBef>
                        <a:spcAft>
                          <a:spcPts val="0"/>
                        </a:spcAft>
                      </a:pPr>
                      <a:r>
                        <a:rPr lang="en-US" sz="600">
                          <a:effectLst/>
                        </a:rPr>
                        <a:t>Autoethnography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Personal memory</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a:effectLst/>
                        </a:rPr>
                        <a:t>Journals</a:t>
                      </a:r>
                      <a:endParaRPr lang="en-US" sz="400">
                        <a:effectLst/>
                      </a:endParaRPr>
                    </a:p>
                    <a:p>
                      <a:pPr marL="0" marR="0">
                        <a:lnSpc>
                          <a:spcPct val="107000"/>
                        </a:lnSpc>
                        <a:spcBef>
                          <a:spcPts val="0"/>
                        </a:spcBef>
                        <a:spcAft>
                          <a:spcPts val="0"/>
                        </a:spcAft>
                      </a:pPr>
                      <a:r>
                        <a:rPr lang="en-US" sz="600">
                          <a:effectLst/>
                        </a:rPr>
                        <a:t>Artifacts</a:t>
                      </a:r>
                      <a:endParaRPr lang="en-US" sz="40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tc>
                  <a:txBody>
                    <a:bodyPr/>
                    <a:lstStyle/>
                    <a:p>
                      <a:pPr marL="0" marR="0">
                        <a:lnSpc>
                          <a:spcPct val="107000"/>
                        </a:lnSpc>
                        <a:spcBef>
                          <a:spcPts val="0"/>
                        </a:spcBef>
                        <a:spcAft>
                          <a:spcPts val="0"/>
                        </a:spcAft>
                      </a:pPr>
                      <a:r>
                        <a:rPr lang="en-US" sz="600" dirty="0">
                          <a:effectLst/>
                        </a:rPr>
                        <a:t>Content Analysis</a:t>
                      </a:r>
                      <a:endParaRPr lang="en-US" sz="400" dirty="0">
                        <a:effectLst/>
                        <a:latin typeface="Calibri" panose="020F0502020204030204" pitchFamily="34" charset="0"/>
                        <a:ea typeface="Calibri" panose="020F0502020204030204" pitchFamily="34" charset="0"/>
                        <a:cs typeface="Times New Roman" panose="02020603050405020304" pitchFamily="18" charset="0"/>
                      </a:endParaRPr>
                    </a:p>
                  </a:txBody>
                  <a:tcPr marL="22832" marR="22832" marT="0" marB="0"/>
                </a:tc>
                <a:extLst>
                  <a:ext uri="{0D108BD9-81ED-4DB2-BD59-A6C34878D82A}">
                    <a16:rowId xmlns:a16="http://schemas.microsoft.com/office/drawing/2014/main" val="303340243"/>
                  </a:ext>
                </a:extLst>
              </a:tr>
            </a:tbl>
          </a:graphicData>
        </a:graphic>
      </p:graphicFrame>
      <p:sp>
        <p:nvSpPr>
          <p:cNvPr id="7" name="Rectangle 1">
            <a:extLst>
              <a:ext uri="{FF2B5EF4-FFF2-40B4-BE49-F238E27FC236}">
                <a16:creationId xmlns:a16="http://schemas.microsoft.com/office/drawing/2014/main" id="{A2BE80AC-C62F-41F4-9252-A4182B74412D}"/>
              </a:ext>
            </a:extLst>
          </p:cNvPr>
          <p:cNvSpPr>
            <a:spLocks noChangeArrowheads="1"/>
          </p:cNvSpPr>
          <p:nvPr/>
        </p:nvSpPr>
        <p:spPr bwMode="auto">
          <a:xfrm>
            <a:off x="-5865313" y="890201"/>
            <a:ext cx="2091134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sz="1350"/>
          </a:p>
        </p:txBody>
      </p:sp>
    </p:spTree>
    <p:extLst>
      <p:ext uri="{BB962C8B-B14F-4D97-AF65-F5344CB8AC3E}">
        <p14:creationId xmlns:p14="http://schemas.microsoft.com/office/powerpoint/2010/main" val="3056665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D5ED3-1ED6-4E08-8135-6ECC73308D8D}"/>
              </a:ext>
            </a:extLst>
          </p:cNvPr>
          <p:cNvSpPr>
            <a:spLocks noGrp="1"/>
          </p:cNvSpPr>
          <p:nvPr>
            <p:ph type="title"/>
          </p:nvPr>
        </p:nvSpPr>
        <p:spPr/>
        <p:txBody>
          <a:bodyPr/>
          <a:lstStyle/>
          <a:p>
            <a:r>
              <a:rPr lang="en-US" dirty="0" err="1"/>
              <a:t>Josselson</a:t>
            </a:r>
            <a:endParaRPr lang="en-US" dirty="0"/>
          </a:p>
        </p:txBody>
      </p:sp>
      <p:sp>
        <p:nvSpPr>
          <p:cNvPr id="3" name="Content Placeholder 2">
            <a:extLst>
              <a:ext uri="{FF2B5EF4-FFF2-40B4-BE49-F238E27FC236}">
                <a16:creationId xmlns:a16="http://schemas.microsoft.com/office/drawing/2014/main" id="{7053EC62-7F58-45CE-8DCB-0EA47F93A79D}"/>
              </a:ext>
            </a:extLst>
          </p:cNvPr>
          <p:cNvSpPr>
            <a:spLocks noGrp="1"/>
          </p:cNvSpPr>
          <p:nvPr>
            <p:ph idx="1"/>
          </p:nvPr>
        </p:nvSpPr>
        <p:spPr/>
        <p:txBody>
          <a:bodyPr>
            <a:normAutofit/>
          </a:bodyPr>
          <a:lstStyle/>
          <a:p>
            <a:r>
              <a:rPr lang="en-US" sz="1800" dirty="0"/>
              <a:t>Human life is composed of stories. Narratives construct memory, organize time, and create identity (</a:t>
            </a:r>
            <a:r>
              <a:rPr lang="en-US" sz="1800" dirty="0" err="1"/>
              <a:t>Ricoeur</a:t>
            </a:r>
            <a:r>
              <a:rPr lang="en-US" sz="1800" dirty="0"/>
              <a:t>, 1981; </a:t>
            </a:r>
            <a:r>
              <a:rPr lang="en-US" sz="1800" dirty="0" err="1"/>
              <a:t>MacIntyre</a:t>
            </a:r>
            <a:r>
              <a:rPr lang="en-US" sz="1800" dirty="0"/>
              <a:t>, 2007); stories integrate facts and feelings (Fulford, 1999). Narratives are the only means by which people can communicate what goes on inside them and what links them to others. Personal narratives are “the most internally consistent interpretation of presently understood past, experience past and anticipated future.”  (</a:t>
            </a:r>
            <a:r>
              <a:rPr lang="en-US" sz="1800" dirty="0" err="1"/>
              <a:t>Cohler</a:t>
            </a:r>
            <a:r>
              <a:rPr lang="en-US" sz="1800" dirty="0"/>
              <a:t>, 1982, p.207).”</a:t>
            </a:r>
          </a:p>
          <a:p>
            <a:r>
              <a:rPr lang="en-US" sz="1800" dirty="0" err="1"/>
              <a:t>Josselson</a:t>
            </a:r>
            <a:r>
              <a:rPr lang="en-US" sz="1800" dirty="0"/>
              <a:t>, R. (2013). </a:t>
            </a:r>
            <a:r>
              <a:rPr lang="en-US" sz="1800" i="1" dirty="0"/>
              <a:t>Interviewing for qualitative inquiry. </a:t>
            </a:r>
            <a:r>
              <a:rPr lang="en-US" sz="1800" dirty="0" err="1"/>
              <a:t>NewYork</a:t>
            </a:r>
            <a:r>
              <a:rPr lang="en-US" sz="1800" dirty="0"/>
              <a:t>: The Guilford Press.</a:t>
            </a:r>
          </a:p>
          <a:p>
            <a:endParaRPr lang="en-US" sz="1800" dirty="0"/>
          </a:p>
          <a:p>
            <a:endParaRPr lang="en-US" dirty="0"/>
          </a:p>
          <a:p>
            <a:endParaRPr lang="en-US" dirty="0"/>
          </a:p>
        </p:txBody>
      </p:sp>
    </p:spTree>
    <p:extLst>
      <p:ext uri="{BB962C8B-B14F-4D97-AF65-F5344CB8AC3E}">
        <p14:creationId xmlns:p14="http://schemas.microsoft.com/office/powerpoint/2010/main" val="3964481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30DBD-C275-4ADF-8355-3B83C7AAD125}"/>
              </a:ext>
            </a:extLst>
          </p:cNvPr>
          <p:cNvSpPr>
            <a:spLocks noGrp="1"/>
          </p:cNvSpPr>
          <p:nvPr>
            <p:ph type="title"/>
          </p:nvPr>
        </p:nvSpPr>
        <p:spPr/>
        <p:txBody>
          <a:bodyPr/>
          <a:lstStyle/>
          <a:p>
            <a:r>
              <a:rPr lang="en-US" dirty="0" err="1"/>
              <a:t>Josselson</a:t>
            </a:r>
            <a:r>
              <a:rPr lang="en-US" dirty="0"/>
              <a:t> cont’d</a:t>
            </a:r>
          </a:p>
        </p:txBody>
      </p:sp>
      <p:sp>
        <p:nvSpPr>
          <p:cNvPr id="3" name="Content Placeholder 2">
            <a:extLst>
              <a:ext uri="{FF2B5EF4-FFF2-40B4-BE49-F238E27FC236}">
                <a16:creationId xmlns:a16="http://schemas.microsoft.com/office/drawing/2014/main" id="{153802C3-9B19-41F5-8685-30368C40D497}"/>
              </a:ext>
            </a:extLst>
          </p:cNvPr>
          <p:cNvSpPr>
            <a:spLocks noGrp="1"/>
          </p:cNvSpPr>
          <p:nvPr>
            <p:ph idx="1"/>
          </p:nvPr>
        </p:nvSpPr>
        <p:spPr/>
        <p:txBody>
          <a:bodyPr>
            <a:normAutofit/>
          </a:bodyPr>
          <a:lstStyle/>
          <a:p>
            <a:r>
              <a:rPr lang="en-US" sz="2100" dirty="0"/>
              <a:t>A narrative interview is open-ended and extended. Its is focused initially on a topic of interest to the researcher, but interviewees are encouraged to place their own meanings into the dialogue. The nuances of experience, the subtleties of subjectivity, and the shadings of though and emotions are the focus of attention.   </a:t>
            </a:r>
            <a:r>
              <a:rPr lang="en-US" sz="2100" dirty="0" err="1"/>
              <a:t>P.xi</a:t>
            </a:r>
            <a:r>
              <a:rPr lang="en-US" sz="2100" dirty="0"/>
              <a:t> </a:t>
            </a:r>
          </a:p>
        </p:txBody>
      </p:sp>
    </p:spTree>
    <p:extLst>
      <p:ext uri="{BB962C8B-B14F-4D97-AF65-F5344CB8AC3E}">
        <p14:creationId xmlns:p14="http://schemas.microsoft.com/office/powerpoint/2010/main" val="2308627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0C042-9037-47B7-A290-FD62E5B48374}"/>
              </a:ext>
            </a:extLst>
          </p:cNvPr>
          <p:cNvSpPr>
            <a:spLocks noGrp="1"/>
          </p:cNvSpPr>
          <p:nvPr>
            <p:ph type="title"/>
          </p:nvPr>
        </p:nvSpPr>
        <p:spPr/>
        <p:txBody>
          <a:bodyPr/>
          <a:lstStyle/>
          <a:p>
            <a:r>
              <a:rPr lang="en-US" dirty="0"/>
              <a:t>Nelson et al</a:t>
            </a:r>
          </a:p>
        </p:txBody>
      </p:sp>
      <p:sp>
        <p:nvSpPr>
          <p:cNvPr id="3" name="Content Placeholder 2">
            <a:extLst>
              <a:ext uri="{FF2B5EF4-FFF2-40B4-BE49-F238E27FC236}">
                <a16:creationId xmlns:a16="http://schemas.microsoft.com/office/drawing/2014/main" id="{98CB6121-8789-45E3-B876-258E355231BA}"/>
              </a:ext>
            </a:extLst>
          </p:cNvPr>
          <p:cNvSpPr>
            <a:spLocks noGrp="1"/>
          </p:cNvSpPr>
          <p:nvPr>
            <p:ph idx="1"/>
          </p:nvPr>
        </p:nvSpPr>
        <p:spPr/>
        <p:txBody>
          <a:bodyPr/>
          <a:lstStyle/>
          <a:p>
            <a:pPr marL="0" indent="0">
              <a:buNone/>
            </a:pPr>
            <a:r>
              <a:rPr lang="en-US" dirty="0"/>
              <a:t>“</a:t>
            </a:r>
            <a:r>
              <a:rPr lang="en-US" sz="1500" dirty="0"/>
              <a:t>Narrative research studies the whole person in context and examines whole lives. Stories convey information in a present time sense and include a felt sense, giving new perspectives and clarity to understanding experiences.  The patterns of these experiences become apparent. Storytelling taps unconscious emotional material and memories that contain salient content about an event(Nelson et al, 2008, pg. 128).”</a:t>
            </a:r>
          </a:p>
          <a:p>
            <a:pPr marL="0" indent="0">
              <a:buNone/>
            </a:pPr>
            <a:r>
              <a:rPr lang="en-US" sz="1500" dirty="0"/>
              <a:t>Nelson, A., McClintock, C., Nash </a:t>
            </a:r>
            <a:r>
              <a:rPr lang="en-US" sz="1500" dirty="0" err="1"/>
              <a:t>Shawver</a:t>
            </a:r>
            <a:r>
              <a:rPr lang="en-US" sz="1500" dirty="0"/>
              <a:t>, M., Perez-Ferguson, A. &amp;</a:t>
            </a:r>
          </a:p>
          <a:p>
            <a:pPr>
              <a:buNone/>
            </a:pPr>
            <a:r>
              <a:rPr lang="en-US" sz="1500" dirty="0"/>
              <a:t>	Thompson, G. (2008). Storytelling narratives: social bonding as key for youth at risk. </a:t>
            </a:r>
            <a:r>
              <a:rPr lang="en-US" sz="1500" i="1" dirty="0"/>
              <a:t>Child and Youth Care Form</a:t>
            </a:r>
            <a:r>
              <a:rPr lang="en-US" sz="1500" dirty="0"/>
              <a:t>, 37, 127-137</a:t>
            </a:r>
          </a:p>
          <a:p>
            <a:endParaRPr lang="en-US" dirty="0"/>
          </a:p>
        </p:txBody>
      </p:sp>
    </p:spTree>
    <p:extLst>
      <p:ext uri="{BB962C8B-B14F-4D97-AF65-F5344CB8AC3E}">
        <p14:creationId xmlns:p14="http://schemas.microsoft.com/office/powerpoint/2010/main" val="3818110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9E8B4-85BA-4B0E-B253-45395AA4D6C4}"/>
              </a:ext>
            </a:extLst>
          </p:cNvPr>
          <p:cNvSpPr>
            <a:spLocks noGrp="1"/>
          </p:cNvSpPr>
          <p:nvPr>
            <p:ph type="title"/>
          </p:nvPr>
        </p:nvSpPr>
        <p:spPr/>
        <p:txBody>
          <a:bodyPr/>
          <a:lstStyle/>
          <a:p>
            <a:r>
              <a:rPr lang="en-US" dirty="0" err="1"/>
              <a:t>Lieblich</a:t>
            </a:r>
            <a:r>
              <a:rPr lang="en-US" dirty="0"/>
              <a:t> et al</a:t>
            </a:r>
          </a:p>
        </p:txBody>
      </p:sp>
      <p:sp>
        <p:nvSpPr>
          <p:cNvPr id="3" name="Content Placeholder 2">
            <a:extLst>
              <a:ext uri="{FF2B5EF4-FFF2-40B4-BE49-F238E27FC236}">
                <a16:creationId xmlns:a16="http://schemas.microsoft.com/office/drawing/2014/main" id="{6D3D1591-7A28-40E3-B775-28D8E0594833}"/>
              </a:ext>
            </a:extLst>
          </p:cNvPr>
          <p:cNvSpPr>
            <a:spLocks noGrp="1"/>
          </p:cNvSpPr>
          <p:nvPr>
            <p:ph idx="1"/>
          </p:nvPr>
        </p:nvSpPr>
        <p:spPr/>
        <p:txBody>
          <a:bodyPr/>
          <a:lstStyle/>
          <a:p>
            <a:r>
              <a:rPr lang="en-US" altLang="en-US" sz="1800" dirty="0"/>
              <a:t>“People are storytellers by nature.”</a:t>
            </a:r>
          </a:p>
          <a:p>
            <a:r>
              <a:rPr lang="en-US" altLang="en-US" sz="1800" dirty="0"/>
              <a:t>“Stories provide coherence to one’s experience and have a central role in our communication with others.”</a:t>
            </a:r>
          </a:p>
          <a:p>
            <a:r>
              <a:rPr lang="en-US" altLang="en-US" sz="1800" dirty="0"/>
              <a:t>“One of the clearest channels for learning about the inner world is through verbal accounts and stories.”</a:t>
            </a:r>
          </a:p>
          <a:p>
            <a:r>
              <a:rPr lang="en-US" altLang="en-US" sz="1800" dirty="0"/>
              <a:t>(</a:t>
            </a:r>
            <a:r>
              <a:rPr lang="en-US" altLang="en-US" sz="1800" dirty="0" err="1"/>
              <a:t>Lieblich</a:t>
            </a:r>
            <a:r>
              <a:rPr lang="en-US" altLang="en-US" sz="1800" dirty="0"/>
              <a:t>, </a:t>
            </a:r>
            <a:r>
              <a:rPr lang="en-US" altLang="en-US" sz="1800" dirty="0" err="1"/>
              <a:t>Tuval</a:t>
            </a:r>
            <a:r>
              <a:rPr lang="en-US" altLang="en-US" sz="1800" dirty="0"/>
              <a:t>-Mashiach, &amp; </a:t>
            </a:r>
            <a:r>
              <a:rPr lang="en-US" altLang="en-US" sz="1800" dirty="0" err="1"/>
              <a:t>Zilber</a:t>
            </a:r>
            <a:r>
              <a:rPr lang="en-US" altLang="en-US" sz="1800" dirty="0"/>
              <a:t>, 1998, pg. 7)</a:t>
            </a:r>
          </a:p>
          <a:p>
            <a:endParaRPr lang="en-US" dirty="0"/>
          </a:p>
        </p:txBody>
      </p:sp>
    </p:spTree>
    <p:extLst>
      <p:ext uri="{BB962C8B-B14F-4D97-AF65-F5344CB8AC3E}">
        <p14:creationId xmlns:p14="http://schemas.microsoft.com/office/powerpoint/2010/main" val="3003309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9720E-B561-4190-9D56-BBFF66B45EB3}"/>
              </a:ext>
            </a:extLst>
          </p:cNvPr>
          <p:cNvSpPr>
            <a:spLocks noGrp="1"/>
          </p:cNvSpPr>
          <p:nvPr>
            <p:ph type="title"/>
          </p:nvPr>
        </p:nvSpPr>
        <p:spPr/>
        <p:txBody>
          <a:bodyPr/>
          <a:lstStyle/>
          <a:p>
            <a:r>
              <a:rPr lang="en-US" dirty="0"/>
              <a:t>Pointers</a:t>
            </a:r>
          </a:p>
        </p:txBody>
      </p:sp>
      <p:sp>
        <p:nvSpPr>
          <p:cNvPr id="3" name="Content Placeholder 2">
            <a:extLst>
              <a:ext uri="{FF2B5EF4-FFF2-40B4-BE49-F238E27FC236}">
                <a16:creationId xmlns:a16="http://schemas.microsoft.com/office/drawing/2014/main" id="{131D66D8-9421-4682-837D-49C6A375963C}"/>
              </a:ext>
            </a:extLst>
          </p:cNvPr>
          <p:cNvSpPr>
            <a:spLocks noGrp="1"/>
          </p:cNvSpPr>
          <p:nvPr>
            <p:ph idx="1"/>
          </p:nvPr>
        </p:nvSpPr>
        <p:spPr/>
        <p:txBody>
          <a:bodyPr>
            <a:normAutofit/>
          </a:bodyPr>
          <a:lstStyle/>
          <a:p>
            <a:r>
              <a:rPr lang="en-US" b="1" dirty="0"/>
              <a:t>Purposes:</a:t>
            </a:r>
            <a:endParaRPr lang="en-US" dirty="0"/>
          </a:p>
          <a:p>
            <a:r>
              <a:rPr lang="en-US" b="1" dirty="0"/>
              <a:t>Screening</a:t>
            </a:r>
            <a:endParaRPr lang="en-US" dirty="0"/>
          </a:p>
          <a:p>
            <a:r>
              <a:rPr lang="en-US" b="1" dirty="0"/>
              <a:t>Demographics</a:t>
            </a:r>
            <a:endParaRPr lang="en-US" dirty="0"/>
          </a:p>
          <a:p>
            <a:r>
              <a:rPr lang="en-US" b="1" dirty="0"/>
              <a:t>Eliciting the Story, Opening the Unconscious &amp; Memory Bank</a:t>
            </a:r>
            <a:endParaRPr lang="en-US" dirty="0"/>
          </a:p>
          <a:p>
            <a:r>
              <a:rPr lang="en-US" b="1" dirty="0"/>
              <a:t>Warm Up</a:t>
            </a:r>
            <a:endParaRPr lang="en-US" dirty="0"/>
          </a:p>
          <a:p>
            <a:r>
              <a:rPr lang="en-US" b="1" dirty="0"/>
              <a:t>Present Tense</a:t>
            </a:r>
            <a:endParaRPr lang="en-US" dirty="0"/>
          </a:p>
          <a:p>
            <a:r>
              <a:rPr lang="en-US" b="1" dirty="0"/>
              <a:t>Questions, prompts</a:t>
            </a:r>
            <a:endParaRPr lang="en-US" dirty="0"/>
          </a:p>
          <a:p>
            <a:endParaRPr lang="en-US" dirty="0"/>
          </a:p>
        </p:txBody>
      </p:sp>
    </p:spTree>
    <p:extLst>
      <p:ext uri="{BB962C8B-B14F-4D97-AF65-F5344CB8AC3E}">
        <p14:creationId xmlns:p14="http://schemas.microsoft.com/office/powerpoint/2010/main" val="1590023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CB7C4-6E7E-43C9-99BA-5A2F1C5275A3}"/>
              </a:ext>
            </a:extLst>
          </p:cNvPr>
          <p:cNvSpPr>
            <a:spLocks noGrp="1"/>
          </p:cNvSpPr>
          <p:nvPr>
            <p:ph type="title"/>
          </p:nvPr>
        </p:nvSpPr>
        <p:spPr/>
        <p:txBody>
          <a:bodyPr/>
          <a:lstStyle/>
          <a:p>
            <a:r>
              <a:rPr lang="en-US" dirty="0"/>
              <a:t>Pointers </a:t>
            </a:r>
            <a:r>
              <a:rPr lang="en-US" dirty="0" err="1"/>
              <a:t>pg</a:t>
            </a:r>
            <a:r>
              <a:rPr lang="en-US" dirty="0"/>
              <a:t> 2</a:t>
            </a:r>
          </a:p>
        </p:txBody>
      </p:sp>
      <p:sp>
        <p:nvSpPr>
          <p:cNvPr id="3" name="Content Placeholder 2">
            <a:extLst>
              <a:ext uri="{FF2B5EF4-FFF2-40B4-BE49-F238E27FC236}">
                <a16:creationId xmlns:a16="http://schemas.microsoft.com/office/drawing/2014/main" id="{ED0217C3-49C7-4B4D-A6AA-EF41CEC0AC6B}"/>
              </a:ext>
            </a:extLst>
          </p:cNvPr>
          <p:cNvSpPr>
            <a:spLocks noGrp="1"/>
          </p:cNvSpPr>
          <p:nvPr>
            <p:ph idx="1"/>
          </p:nvPr>
        </p:nvSpPr>
        <p:spPr/>
        <p:txBody>
          <a:bodyPr>
            <a:normAutofit fontScale="77500" lnSpcReduction="20000"/>
          </a:bodyPr>
          <a:lstStyle/>
          <a:p>
            <a:r>
              <a:rPr lang="en-US" b="1" dirty="0"/>
              <a:t>  Avoid theoretical, academic language (do not use research question)</a:t>
            </a:r>
          </a:p>
          <a:p>
            <a:r>
              <a:rPr lang="en-US" b="1" dirty="0"/>
              <a:t>	“Think of a time….”</a:t>
            </a:r>
            <a:endParaRPr lang="en-US" dirty="0"/>
          </a:p>
          <a:p>
            <a:r>
              <a:rPr lang="en-US" b="1" dirty="0"/>
              <a:t>	“Tell me about a time….”</a:t>
            </a:r>
          </a:p>
          <a:p>
            <a:r>
              <a:rPr lang="en-US" dirty="0"/>
              <a:t>   </a:t>
            </a:r>
            <a:r>
              <a:rPr lang="en-US" b="1" dirty="0"/>
              <a:t>Encourage perceptual details of memories.</a:t>
            </a:r>
          </a:p>
          <a:p>
            <a:r>
              <a:rPr lang="en-US" b="1" dirty="0"/>
              <a:t>	 Qualities of effective qualitative interviews</a:t>
            </a:r>
            <a:endParaRPr lang="en-US" dirty="0"/>
          </a:p>
          <a:p>
            <a:r>
              <a:rPr lang="en-US" b="1" dirty="0"/>
              <a:t>			Rich description, Voice</a:t>
            </a:r>
            <a:endParaRPr lang="en-US" dirty="0"/>
          </a:p>
          <a:p>
            <a:r>
              <a:rPr lang="en-US" b="1" dirty="0"/>
              <a:t>			Authenticity, Resonance</a:t>
            </a:r>
            <a:endParaRPr lang="en-US" dirty="0"/>
          </a:p>
          <a:p>
            <a:r>
              <a:rPr lang="en-US" b="1" dirty="0"/>
              <a:t>	 Interviewer stance</a:t>
            </a:r>
            <a:endParaRPr lang="en-US" dirty="0"/>
          </a:p>
          <a:p>
            <a:r>
              <a:rPr lang="en-US" b="1" dirty="0"/>
              <a:t>			Bracket, practice, clarify role</a:t>
            </a:r>
            <a:endParaRPr lang="en-US" dirty="0"/>
          </a:p>
          <a:p>
            <a:r>
              <a:rPr lang="en-US" b="1" dirty="0"/>
              <a:t>			Expect emotions, journal</a:t>
            </a:r>
            <a:endParaRPr lang="en-US" dirty="0"/>
          </a:p>
          <a:p>
            <a:r>
              <a:rPr lang="en-US" b="1" dirty="0"/>
              <a:t>	 Make it long enough</a:t>
            </a:r>
          </a:p>
          <a:p>
            <a:r>
              <a:rPr lang="en-US" sz="1425" b="1" dirty="0"/>
              <a:t>  Ask if there is anything they want to add </a:t>
            </a:r>
          </a:p>
          <a:p>
            <a:endParaRPr lang="en-US" dirty="0"/>
          </a:p>
        </p:txBody>
      </p:sp>
    </p:spTree>
    <p:extLst>
      <p:ext uri="{BB962C8B-B14F-4D97-AF65-F5344CB8AC3E}">
        <p14:creationId xmlns:p14="http://schemas.microsoft.com/office/powerpoint/2010/main" val="3015407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5E4E35-C58B-4468-9C12-D07F3FBB11B0}"/>
              </a:ext>
            </a:extLst>
          </p:cNvPr>
          <p:cNvSpPr/>
          <p:nvPr/>
        </p:nvSpPr>
        <p:spPr>
          <a:xfrm>
            <a:off x="2286000" y="901386"/>
            <a:ext cx="4572000" cy="5078313"/>
          </a:xfrm>
          <a:prstGeom prst="rect">
            <a:avLst/>
          </a:prstGeom>
        </p:spPr>
        <p:txBody>
          <a:bodyPr>
            <a:spAutoFit/>
          </a:bodyPr>
          <a:lstStyle/>
          <a:p>
            <a:r>
              <a:rPr lang="en-US" sz="1350" b="1" dirty="0">
                <a:latin typeface="Times New Roman" panose="02020603050405020304" pitchFamily="18" charset="0"/>
                <a:cs typeface="Times New Roman" panose="02020603050405020304" pitchFamily="18" charset="0"/>
              </a:rPr>
              <a:t>Research Question</a:t>
            </a:r>
            <a:endParaRPr lang="en-US" sz="1350" dirty="0">
              <a:latin typeface="Times New Roman" panose="02020603050405020304" pitchFamily="18" charset="0"/>
              <a:cs typeface="Times New Roman" panose="02020603050405020304" pitchFamily="18" charset="0"/>
            </a:endParaRPr>
          </a:p>
          <a:p>
            <a:r>
              <a:rPr lang="en-US" sz="1350" dirty="0">
                <a:latin typeface="Times New Roman" panose="02020603050405020304" pitchFamily="18" charset="0"/>
                <a:cs typeface="Times New Roman" panose="02020603050405020304" pitchFamily="18" charset="0"/>
              </a:rPr>
              <a:t>The research question for this study is: What do heterosexual-identified individuals</a:t>
            </a:r>
          </a:p>
          <a:p>
            <a:r>
              <a:rPr lang="en-US" sz="1350" dirty="0">
                <a:latin typeface="Times New Roman" panose="02020603050405020304" pitchFamily="18" charset="0"/>
                <a:cs typeface="Times New Roman" panose="02020603050405020304" pitchFamily="18" charset="0"/>
              </a:rPr>
              <a:t>who are or have been affiliated with evangelical Christianity describe as their journeys from</a:t>
            </a:r>
          </a:p>
          <a:p>
            <a:r>
              <a:rPr lang="en-US" sz="1350" dirty="0">
                <a:latin typeface="Times New Roman" panose="02020603050405020304" pitchFamily="18" charset="0"/>
                <a:cs typeface="Times New Roman" panose="02020603050405020304" pitchFamily="18" charset="0"/>
              </a:rPr>
              <a:t>anti-gay to pro-gay?</a:t>
            </a:r>
          </a:p>
          <a:p>
            <a:r>
              <a:rPr lang="en-US" sz="1350" dirty="0">
                <a:latin typeface="Times New Roman" panose="02020603050405020304" pitchFamily="18" charset="0"/>
                <a:cs typeface="Times New Roman" panose="02020603050405020304" pitchFamily="18" charset="0"/>
              </a:rPr>
              <a:t>Interview Protocol and Guide</a:t>
            </a:r>
          </a:p>
          <a:p>
            <a:r>
              <a:rPr lang="en-US" sz="1350" dirty="0">
                <a:latin typeface="Times New Roman" panose="02020603050405020304" pitchFamily="18" charset="0"/>
                <a:cs typeface="Times New Roman" panose="02020603050405020304" pitchFamily="18" charset="0"/>
              </a:rPr>
              <a:t>THE JOURNEY OF HETEROSEXUAL-IDENTIFIED INDIVIDUALS WITH AN</a:t>
            </a:r>
          </a:p>
          <a:p>
            <a:r>
              <a:rPr lang="en-US" sz="1350" dirty="0">
                <a:latin typeface="Times New Roman" panose="02020603050405020304" pitchFamily="18" charset="0"/>
                <a:cs typeface="Times New Roman" panose="02020603050405020304" pitchFamily="18" charset="0"/>
              </a:rPr>
              <a:t>EVANGELICAL CHRISTIAN BACKGROUND FROM ANTI-GAY TO PRO-GAY</a:t>
            </a:r>
          </a:p>
          <a:p>
            <a:r>
              <a:rPr lang="en-US" sz="1350" i="1" dirty="0">
                <a:latin typeface="Times New Roman" panose="02020603050405020304" pitchFamily="18" charset="0"/>
                <a:cs typeface="Times New Roman" panose="02020603050405020304" pitchFamily="18" charset="0"/>
              </a:rPr>
              <a:t>Note that this is a semi-structured interview guide. Specific probes and follow-up questions</a:t>
            </a:r>
            <a:endParaRPr lang="en-US" sz="1350" dirty="0">
              <a:latin typeface="Times New Roman" panose="02020603050405020304" pitchFamily="18" charset="0"/>
              <a:cs typeface="Times New Roman" panose="02020603050405020304" pitchFamily="18" charset="0"/>
            </a:endParaRPr>
          </a:p>
          <a:p>
            <a:r>
              <a:rPr lang="en-US" sz="1350" i="1" dirty="0">
                <a:latin typeface="Times New Roman" panose="02020603050405020304" pitchFamily="18" charset="0"/>
                <a:cs typeface="Times New Roman" panose="02020603050405020304" pitchFamily="18" charset="0"/>
              </a:rPr>
              <a:t>will depend on the previous responses of the informant. Not all follow-up questions will be</a:t>
            </a:r>
            <a:endParaRPr lang="en-US" sz="1350" dirty="0">
              <a:latin typeface="Times New Roman" panose="02020603050405020304" pitchFamily="18" charset="0"/>
              <a:cs typeface="Times New Roman" panose="02020603050405020304" pitchFamily="18" charset="0"/>
            </a:endParaRPr>
          </a:p>
          <a:p>
            <a:r>
              <a:rPr lang="en-US" sz="1350" i="1" dirty="0">
                <a:latin typeface="Times New Roman" panose="02020603050405020304" pitchFamily="18" charset="0"/>
                <a:cs typeface="Times New Roman" panose="02020603050405020304" pitchFamily="18" charset="0"/>
              </a:rPr>
              <a:t>used in every interview.</a:t>
            </a:r>
            <a:endParaRPr lang="en-US" sz="1350" dirty="0">
              <a:latin typeface="Times New Roman" panose="02020603050405020304" pitchFamily="18" charset="0"/>
              <a:cs typeface="Times New Roman" panose="02020603050405020304" pitchFamily="18" charset="0"/>
            </a:endParaRPr>
          </a:p>
          <a:p>
            <a:r>
              <a:rPr lang="en-US" sz="1350" dirty="0">
                <a:latin typeface="Times New Roman" panose="02020603050405020304" pitchFamily="18" charset="0"/>
                <a:cs typeface="Times New Roman" panose="02020603050405020304" pitchFamily="18" charset="0"/>
              </a:rPr>
              <a:t>1. Introduction:</a:t>
            </a:r>
          </a:p>
          <a:p>
            <a:r>
              <a:rPr lang="en-US" sz="1350" dirty="0">
                <a:latin typeface="Times New Roman" panose="02020603050405020304" pitchFamily="18" charset="0"/>
                <a:cs typeface="Times New Roman" panose="02020603050405020304" pitchFamily="18" charset="0"/>
              </a:rPr>
              <a:t>Thank for your willingness to participate in this interview and in my study. I am a doctoral</a:t>
            </a:r>
          </a:p>
          <a:p>
            <a:r>
              <a:rPr lang="en-US" sz="1350" dirty="0">
                <a:latin typeface="Times New Roman" panose="02020603050405020304" pitchFamily="18" charset="0"/>
                <a:cs typeface="Times New Roman" panose="02020603050405020304" pitchFamily="18" charset="0"/>
              </a:rPr>
              <a:t>student at Fielding Graduate University, an openly gay man, and a former evangelical</a:t>
            </a:r>
          </a:p>
          <a:p>
            <a:r>
              <a:rPr lang="en-US" sz="1350" dirty="0">
                <a:latin typeface="Times New Roman" panose="02020603050405020304" pitchFamily="18" charset="0"/>
                <a:cs typeface="Times New Roman" panose="02020603050405020304" pitchFamily="18" charset="0"/>
              </a:rPr>
              <a:t>Christian. The purpose of this study is to explore the journey of heterosexual-identified</a:t>
            </a:r>
          </a:p>
          <a:p>
            <a:r>
              <a:rPr lang="en-US" sz="1350" dirty="0">
                <a:latin typeface="Times New Roman" panose="02020603050405020304" pitchFamily="18" charset="0"/>
                <a:cs typeface="Times New Roman" panose="02020603050405020304" pitchFamily="18" charset="0"/>
              </a:rPr>
              <a:t>evangelical Christians from anti-gay to pro-gay.</a:t>
            </a:r>
          </a:p>
        </p:txBody>
      </p:sp>
    </p:spTree>
    <p:extLst>
      <p:ext uri="{BB962C8B-B14F-4D97-AF65-F5344CB8AC3E}">
        <p14:creationId xmlns:p14="http://schemas.microsoft.com/office/powerpoint/2010/main" val="236063737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162</TotalTime>
  <Words>1524</Words>
  <Application>Microsoft Office PowerPoint</Application>
  <PresentationFormat>On-screen Show (4:3)</PresentationFormat>
  <Paragraphs>183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Times New Roman</vt:lpstr>
      <vt:lpstr>Wingdings 3</vt:lpstr>
      <vt:lpstr>Wisp</vt:lpstr>
      <vt:lpstr>Qualitative Epistemology &amp; Interviewing</vt:lpstr>
      <vt:lpstr>Interviewing is about data collection</vt:lpstr>
      <vt:lpstr>Josselson</vt:lpstr>
      <vt:lpstr>Josselson cont’d</vt:lpstr>
      <vt:lpstr>Nelson et al</vt:lpstr>
      <vt:lpstr>Lieblich et al</vt:lpstr>
      <vt:lpstr>Pointers</vt:lpstr>
      <vt:lpstr>Pointers pg 2</vt:lpstr>
      <vt:lpstr>PowerPoint Presentation</vt:lpstr>
      <vt:lpstr>PowerPoint Presentation</vt:lpstr>
      <vt:lpstr>PowerPoint Presentation</vt:lpstr>
      <vt:lpstr>PowerPoint Presentation</vt:lpstr>
      <vt:lpstr>PowerPoint Presentation</vt:lpstr>
      <vt:lpstr>PowerPoint Presentation</vt:lpstr>
      <vt:lpstr>Josselson, R. (2013). Interviewing for qualitative inquiry: A relational approach. New York: The  Guilford Press. Chap 9 “Dos &amp; Don’ts” </vt:lpstr>
      <vt:lpstr>Dos &amp; Don’t Cont’d</vt:lpstr>
      <vt:lpstr>Dos &amp; Don’t Cont’d</vt:lpstr>
      <vt:lpstr>Biblography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Epistemology &amp; Interviewing</dc:title>
  <dc:creator>anelson@fielding.edu</dc:creator>
  <cp:lastModifiedBy>anelson@fielding.edu</cp:lastModifiedBy>
  <cp:revision>15</cp:revision>
  <dcterms:created xsi:type="dcterms:W3CDTF">2017-11-06T23:00:39Z</dcterms:created>
  <dcterms:modified xsi:type="dcterms:W3CDTF">2018-04-02T17:50:25Z</dcterms:modified>
</cp:coreProperties>
</file>