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69" r:id="rId4"/>
    <p:sldId id="270" r:id="rId5"/>
    <p:sldId id="257" r:id="rId6"/>
    <p:sldId id="273" r:id="rId7"/>
    <p:sldId id="276" r:id="rId8"/>
    <p:sldId id="260" r:id="rId9"/>
    <p:sldId id="267" r:id="rId10"/>
    <p:sldId id="274" r:id="rId11"/>
    <p:sldId id="278" r:id="rId12"/>
    <p:sldId id="279" r:id="rId13"/>
    <p:sldId id="287" r:id="rId14"/>
    <p:sldId id="264" r:id="rId15"/>
    <p:sldId id="277" r:id="rId16"/>
    <p:sldId id="282" r:id="rId17"/>
    <p:sldId id="288" r:id="rId18"/>
    <p:sldId id="281" r:id="rId19"/>
    <p:sldId id="283" r:id="rId20"/>
    <p:sldId id="284" r:id="rId21"/>
    <p:sldId id="285"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p:cViewPr varScale="1">
        <p:scale>
          <a:sx n="43" d="100"/>
          <a:sy n="43" d="100"/>
        </p:scale>
        <p:origin x="61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737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10/8/2019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0D27-7D83-4425-A313-F8416795A962}"/>
              </a:ext>
            </a:extLst>
          </p:cNvPr>
          <p:cNvSpPr>
            <a:spLocks noGrp="1"/>
          </p:cNvSpPr>
          <p:nvPr>
            <p:ph type="ctrTitle"/>
          </p:nvPr>
        </p:nvSpPr>
        <p:spPr/>
        <p:txBody>
          <a:bodyPr/>
          <a:lstStyle/>
          <a:p>
            <a:r>
              <a:rPr lang="en-US" dirty="0"/>
              <a:t>Content Analysis  Redux</a:t>
            </a:r>
          </a:p>
        </p:txBody>
      </p:sp>
      <p:sp>
        <p:nvSpPr>
          <p:cNvPr id="3" name="Subtitle 2">
            <a:extLst>
              <a:ext uri="{FF2B5EF4-FFF2-40B4-BE49-F238E27FC236}">
                <a16:creationId xmlns:a16="http://schemas.microsoft.com/office/drawing/2014/main" id="{6F4A6F98-FDDB-4467-9CF2-1D946579693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513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ECDAA9-0297-4979-8CD3-683CA12E7A04}"/>
              </a:ext>
            </a:extLst>
          </p:cNvPr>
          <p:cNvSpPr>
            <a:spLocks noGrp="1"/>
          </p:cNvSpPr>
          <p:nvPr>
            <p:ph type="title"/>
          </p:nvPr>
        </p:nvSpPr>
        <p:spPr/>
        <p:txBody>
          <a:bodyPr>
            <a:noAutofit/>
          </a:bodyPr>
          <a:lstStyle/>
          <a:p>
            <a:r>
              <a:rPr lang="en-US" sz="2000" dirty="0" err="1">
                <a:latin typeface="Arial" panose="020B0604020202020204" pitchFamily="34" charset="0"/>
                <a:cs typeface="Arial" panose="020B0604020202020204" pitchFamily="34" charset="0"/>
              </a:rPr>
              <a:t>Josselson</a:t>
            </a:r>
            <a:r>
              <a:rPr lang="en-US" sz="2000" dirty="0">
                <a:latin typeface="Arial" panose="020B0604020202020204" pitchFamily="34" charset="0"/>
                <a:cs typeface="Arial" panose="020B0604020202020204" pitchFamily="34" charset="0"/>
              </a:rPr>
              <a:t>, R. (2013). </a:t>
            </a:r>
            <a:r>
              <a:rPr lang="en-US" sz="2000" i="1" dirty="0">
                <a:latin typeface="Arial" panose="020B0604020202020204" pitchFamily="34" charset="0"/>
                <a:cs typeface="Arial" panose="020B0604020202020204" pitchFamily="34" charset="0"/>
              </a:rPr>
              <a:t>Interviewing for qualitative inquiry: A relational approach. </a:t>
            </a:r>
            <a:r>
              <a:rPr lang="en-US" sz="2000" dirty="0">
                <a:latin typeface="Arial" panose="020B0604020202020204" pitchFamily="34" charset="0"/>
                <a:cs typeface="Arial" panose="020B0604020202020204" pitchFamily="34" charset="0"/>
              </a:rPr>
              <a:t>New York: The</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Guilford Press. Chap 9 “Dos &amp; Don’ts”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4168B24-6D61-4294-86EA-4477CD42D32F}"/>
              </a:ext>
            </a:extLst>
          </p:cNvPr>
          <p:cNvSpPr>
            <a:spLocks noGrp="1"/>
          </p:cNvSpPr>
          <p:nvPr>
            <p:ph idx="1"/>
          </p:nvPr>
        </p:nvSpPr>
        <p:spPr/>
        <p:txBody>
          <a:bodyPr>
            <a:normAutofit/>
          </a:bodyPr>
          <a:lstStyle/>
          <a:p>
            <a:r>
              <a:rPr lang="en-US" dirty="0"/>
              <a:t>Do ask about the interviewee’s experience, rather than for generalized sociological opinions.</a:t>
            </a:r>
          </a:p>
          <a:p>
            <a:r>
              <a:rPr lang="en-US" dirty="0"/>
              <a:t>Don’t expect consistency.</a:t>
            </a:r>
          </a:p>
          <a:p>
            <a:r>
              <a:rPr lang="en-US" dirty="0"/>
              <a:t>Do inquire about linkages.</a:t>
            </a:r>
          </a:p>
          <a:p>
            <a:r>
              <a:rPr lang="en-US" dirty="0"/>
              <a:t>Do track carefully &amp; ask about what you don’t understand.</a:t>
            </a:r>
          </a:p>
          <a:p>
            <a:r>
              <a:rPr lang="en-US" dirty="0"/>
              <a:t>Do pay attention to imagery.</a:t>
            </a:r>
          </a:p>
          <a:p>
            <a:r>
              <a:rPr lang="en-US" dirty="0"/>
              <a:t>Don’t ask hypothetical questions.</a:t>
            </a:r>
          </a:p>
        </p:txBody>
      </p:sp>
    </p:spTree>
    <p:extLst>
      <p:ext uri="{BB962C8B-B14F-4D97-AF65-F5344CB8AC3E}">
        <p14:creationId xmlns:p14="http://schemas.microsoft.com/office/powerpoint/2010/main" val="310062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8B0B-D564-44DA-8515-681B683202B8}"/>
              </a:ext>
            </a:extLst>
          </p:cNvPr>
          <p:cNvSpPr>
            <a:spLocks noGrp="1"/>
          </p:cNvSpPr>
          <p:nvPr>
            <p:ph type="title"/>
          </p:nvPr>
        </p:nvSpPr>
        <p:spPr/>
        <p:txBody>
          <a:bodyPr>
            <a:normAutofit/>
          </a:bodyPr>
          <a:lstStyle/>
          <a:p>
            <a:r>
              <a:rPr lang="en-US" sz="2000" dirty="0">
                <a:latin typeface="Arial" panose="020B0604020202020204" pitchFamily="34" charset="0"/>
                <a:cs typeface="Arial" panose="020B0604020202020204" pitchFamily="34" charset="0"/>
              </a:rPr>
              <a:t>Dos &amp; Don’t Cont’d</a:t>
            </a:r>
          </a:p>
        </p:txBody>
      </p:sp>
      <p:sp>
        <p:nvSpPr>
          <p:cNvPr id="3" name="Content Placeholder 2">
            <a:extLst>
              <a:ext uri="{FF2B5EF4-FFF2-40B4-BE49-F238E27FC236}">
                <a16:creationId xmlns:a16="http://schemas.microsoft.com/office/drawing/2014/main" id="{EAAB3CD2-0646-43C3-BEEA-EEB6B504796F}"/>
              </a:ext>
            </a:extLst>
          </p:cNvPr>
          <p:cNvSpPr>
            <a:spLocks noGrp="1"/>
          </p:cNvSpPr>
          <p:nvPr>
            <p:ph idx="1"/>
          </p:nvPr>
        </p:nvSpPr>
        <p:spPr/>
        <p:txBody>
          <a:bodyPr>
            <a:normAutofit fontScale="85000" lnSpcReduction="10000"/>
          </a:bodyPr>
          <a:lstStyle/>
          <a:p>
            <a:r>
              <a:rPr lang="en-US" dirty="0"/>
              <a:t>Don’t make judgments.</a:t>
            </a:r>
          </a:p>
          <a:p>
            <a:r>
              <a:rPr lang="en-US" dirty="0"/>
              <a:t>Don’t take notes during interview.</a:t>
            </a:r>
          </a:p>
          <a:p>
            <a:r>
              <a:rPr lang="en-US" dirty="0"/>
              <a:t>Do invite the participants to ask questions or express concerns before you begin. Be transparent</a:t>
            </a:r>
          </a:p>
          <a:p>
            <a:r>
              <a:rPr lang="en-US" dirty="0"/>
              <a:t>Don’t know. Be unenlightened.</a:t>
            </a:r>
          </a:p>
          <a:p>
            <a:r>
              <a:rPr lang="en-US" dirty="0"/>
              <a:t>Don’t cut people off or indicate that they are digressing.</a:t>
            </a:r>
          </a:p>
          <a:p>
            <a:r>
              <a:rPr lang="en-US" dirty="0"/>
              <a:t>Do welcome being corrected.</a:t>
            </a:r>
          </a:p>
          <a:p>
            <a:r>
              <a:rPr lang="en-US" dirty="0"/>
              <a:t>Do be alert to negations, and investigate these.</a:t>
            </a:r>
          </a:p>
          <a:p>
            <a:r>
              <a:rPr lang="en-US" dirty="0"/>
              <a:t>Do recognize that a lot of what is important cannot be put into words.</a:t>
            </a:r>
          </a:p>
        </p:txBody>
      </p:sp>
    </p:spTree>
    <p:extLst>
      <p:ext uri="{BB962C8B-B14F-4D97-AF65-F5344CB8AC3E}">
        <p14:creationId xmlns:p14="http://schemas.microsoft.com/office/powerpoint/2010/main" val="2449211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C63B-8CE0-47C6-87D4-75B935D937C3}"/>
              </a:ext>
            </a:extLst>
          </p:cNvPr>
          <p:cNvSpPr>
            <a:spLocks noGrp="1"/>
          </p:cNvSpPr>
          <p:nvPr>
            <p:ph type="title"/>
          </p:nvPr>
        </p:nvSpPr>
        <p:spPr/>
        <p:txBody>
          <a:bodyPr>
            <a:normAutofit/>
          </a:bodyPr>
          <a:lstStyle/>
          <a:p>
            <a:r>
              <a:rPr lang="en-US" sz="2000" dirty="0">
                <a:latin typeface="Arial" panose="020B0604020202020204" pitchFamily="34" charset="0"/>
                <a:cs typeface="Arial" panose="020B0604020202020204" pitchFamily="34" charset="0"/>
              </a:rPr>
              <a:t>Dos &amp; Don’t Cont’d</a:t>
            </a:r>
            <a:endParaRPr lang="en-US" sz="2000" dirty="0"/>
          </a:p>
        </p:txBody>
      </p:sp>
      <p:sp>
        <p:nvSpPr>
          <p:cNvPr id="3" name="Content Placeholder 2">
            <a:extLst>
              <a:ext uri="{FF2B5EF4-FFF2-40B4-BE49-F238E27FC236}">
                <a16:creationId xmlns:a16="http://schemas.microsoft.com/office/drawing/2014/main" id="{920E93F7-F3CD-4ED1-B389-5B9F6E5776C4}"/>
              </a:ext>
            </a:extLst>
          </p:cNvPr>
          <p:cNvSpPr>
            <a:spLocks noGrp="1"/>
          </p:cNvSpPr>
          <p:nvPr>
            <p:ph idx="1"/>
          </p:nvPr>
        </p:nvSpPr>
        <p:spPr/>
        <p:txBody>
          <a:bodyPr/>
          <a:lstStyle/>
          <a:p>
            <a:r>
              <a:rPr lang="en-US" dirty="0"/>
              <a:t>Don’t offer commentary on the participant’s life-even if invited to.</a:t>
            </a:r>
          </a:p>
          <a:p>
            <a:r>
              <a:rPr lang="en-US" dirty="0"/>
              <a:t>Do anticipate feeling unsettled at the end of the interview.</a:t>
            </a:r>
          </a:p>
          <a:p>
            <a:r>
              <a:rPr lang="en-US" dirty="0"/>
              <a:t>Do ask participants about their experience of their interview.</a:t>
            </a:r>
          </a:p>
          <a:p>
            <a:r>
              <a:rPr lang="en-US" dirty="0"/>
              <a:t>Do express your gratitude and say goodbye.</a:t>
            </a:r>
          </a:p>
          <a:p>
            <a:r>
              <a:rPr lang="en-US" dirty="0"/>
              <a:t>Do practice</a:t>
            </a:r>
          </a:p>
          <a:p>
            <a:r>
              <a:rPr lang="en-US" dirty="0"/>
              <a:t>Do report the context and nature of the interview when you write about your findings.</a:t>
            </a:r>
          </a:p>
          <a:p>
            <a:endParaRPr lang="en-US" dirty="0"/>
          </a:p>
        </p:txBody>
      </p:sp>
    </p:spTree>
    <p:extLst>
      <p:ext uri="{BB962C8B-B14F-4D97-AF65-F5344CB8AC3E}">
        <p14:creationId xmlns:p14="http://schemas.microsoft.com/office/powerpoint/2010/main" val="312955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A11B688-04A4-4842-9686-61B68B397F31}"/>
              </a:ext>
            </a:extLst>
          </p:cNvPr>
          <p:cNvSpPr>
            <a:spLocks noGrp="1"/>
          </p:cNvSpPr>
          <p:nvPr>
            <p:ph type="title"/>
          </p:nvPr>
        </p:nvSpPr>
        <p:spPr/>
        <p:txBody>
          <a:bodyPr/>
          <a:lstStyle/>
          <a:p>
            <a:pPr eaLnBrk="1" hangingPunct="1"/>
            <a:r>
              <a:rPr lang="en-US" altLang="en-US"/>
              <a:t>Types of Content Analysis</a:t>
            </a:r>
          </a:p>
        </p:txBody>
      </p:sp>
      <p:sp>
        <p:nvSpPr>
          <p:cNvPr id="3" name="Content Placeholder 2">
            <a:extLst>
              <a:ext uri="{FF2B5EF4-FFF2-40B4-BE49-F238E27FC236}">
                <a16:creationId xmlns:a16="http://schemas.microsoft.com/office/drawing/2014/main" id="{41D09186-5E15-44FC-902F-50AC14691DC4}"/>
              </a:ext>
            </a:extLst>
          </p:cNvPr>
          <p:cNvSpPr>
            <a:spLocks noGrp="1"/>
          </p:cNvSpPr>
          <p:nvPr>
            <p:ph idx="1"/>
          </p:nvPr>
        </p:nvSpPr>
        <p:spPr/>
        <p:txBody>
          <a:bodyPr rtlCol="0">
            <a:normAutofit fontScale="25000" lnSpcReduction="20000"/>
          </a:bodyPr>
          <a:lstStyle/>
          <a:p>
            <a:pPr>
              <a:buNone/>
              <a:defRPr/>
            </a:pPr>
            <a:r>
              <a:rPr lang="en-US" sz="5900" b="1" dirty="0" err="1"/>
              <a:t>Lieblich</a:t>
            </a:r>
            <a:r>
              <a:rPr lang="en-US" sz="5900" b="1" dirty="0"/>
              <a:t>, </a:t>
            </a:r>
            <a:r>
              <a:rPr lang="en-US" sz="5900" b="1" dirty="0" err="1"/>
              <a:t>Tuval-Mashiach</a:t>
            </a:r>
            <a:r>
              <a:rPr lang="en-US" sz="5900" b="1" dirty="0"/>
              <a:t> &amp; </a:t>
            </a:r>
            <a:r>
              <a:rPr lang="en-US" sz="5900" b="1" dirty="0" err="1"/>
              <a:t>Zilber’s</a:t>
            </a:r>
            <a:r>
              <a:rPr lang="en-US" sz="5900" b="1" dirty="0"/>
              <a:t> Definition of Narrative Research Analysis</a:t>
            </a:r>
            <a:endParaRPr lang="en-US" sz="5900" dirty="0"/>
          </a:p>
          <a:p>
            <a:pPr>
              <a:buNone/>
              <a:defRPr/>
            </a:pPr>
            <a:r>
              <a:rPr lang="en-US" sz="5900" b="1" dirty="0"/>
              <a:t> </a:t>
            </a:r>
            <a:endParaRPr lang="en-US" sz="5900" dirty="0"/>
          </a:p>
          <a:p>
            <a:pPr>
              <a:defRPr/>
            </a:pPr>
            <a:r>
              <a:rPr lang="en-US" sz="5900" b="1" dirty="0"/>
              <a:t>Holistic Content</a:t>
            </a:r>
            <a:r>
              <a:rPr lang="en-US" sz="5900"/>
              <a:t>, look </a:t>
            </a:r>
            <a:r>
              <a:rPr lang="en-US" sz="5900" dirty="0"/>
              <a:t>at the text as a whole to find themes</a:t>
            </a:r>
          </a:p>
          <a:p>
            <a:pPr>
              <a:defRPr/>
            </a:pPr>
            <a:r>
              <a:rPr lang="en-US" sz="5900" b="1" dirty="0"/>
              <a:t>Holistic Form</a:t>
            </a:r>
            <a:r>
              <a:rPr lang="en-US" sz="5900" dirty="0"/>
              <a:t>, look at plot analysis, patterns of progression, regression, steady line</a:t>
            </a:r>
          </a:p>
          <a:p>
            <a:pPr>
              <a:defRPr/>
            </a:pPr>
            <a:r>
              <a:rPr lang="en-US" sz="5900" b="1" dirty="0"/>
              <a:t>Categorical Content</a:t>
            </a:r>
            <a:r>
              <a:rPr lang="en-US" sz="5900" dirty="0"/>
              <a:t>, look at separate parts of the texts to find themes, this is what is often used in Fielding dissertations</a:t>
            </a:r>
          </a:p>
          <a:p>
            <a:pPr>
              <a:defRPr/>
            </a:pPr>
            <a:r>
              <a:rPr lang="en-US" sz="5900" b="1" dirty="0"/>
              <a:t>Categorical Form</a:t>
            </a:r>
            <a:r>
              <a:rPr lang="en-US" sz="5900" dirty="0"/>
              <a:t>, focus on a certain part of text related to research question and then do a plot analysis</a:t>
            </a:r>
          </a:p>
          <a:p>
            <a:pPr>
              <a:buNone/>
              <a:defRPr/>
            </a:pPr>
            <a:r>
              <a:rPr lang="en-US" sz="5900" b="1" dirty="0"/>
              <a:t> </a:t>
            </a:r>
            <a:endParaRPr lang="en-US" sz="5900" dirty="0"/>
          </a:p>
          <a:p>
            <a:pPr>
              <a:buNone/>
              <a:defRPr/>
            </a:pPr>
            <a:r>
              <a:rPr lang="en-US" sz="5900" b="1" dirty="0"/>
              <a:t> </a:t>
            </a:r>
            <a:endParaRPr lang="en-US" sz="5900" dirty="0"/>
          </a:p>
          <a:p>
            <a:pPr>
              <a:buNone/>
              <a:defRPr/>
            </a:pPr>
            <a:r>
              <a:rPr lang="en-US" b="1" dirty="0"/>
              <a:t> </a:t>
            </a:r>
            <a:endParaRPr lang="en-US" dirty="0"/>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8774FE-2230-424E-B83E-D6043A3077D3}"/>
              </a:ext>
            </a:extLst>
          </p:cNvPr>
          <p:cNvSpPr>
            <a:spLocks noGrp="1"/>
          </p:cNvSpPr>
          <p:nvPr>
            <p:ph idx="1"/>
          </p:nvPr>
        </p:nvSpPr>
        <p:spPr>
          <a:xfrm>
            <a:off x="2589888" y="2133600"/>
            <a:ext cx="8789313" cy="4438650"/>
          </a:xfrm>
        </p:spPr>
        <p:txBody>
          <a:bodyPr rtlCol="0">
            <a:normAutofit fontScale="77500" lnSpcReduction="20000"/>
          </a:bodyPr>
          <a:lstStyle/>
          <a:p>
            <a:pPr marL="365760" indent="-256032">
              <a:buFont typeface="Wingdings 3"/>
              <a:buChar char=""/>
              <a:defRPr/>
            </a:pPr>
            <a:r>
              <a:rPr lang="en-US" sz="2300" dirty="0"/>
              <a:t>Print transcripts</a:t>
            </a:r>
          </a:p>
          <a:p>
            <a:pPr marL="365760" indent="-256032">
              <a:buFont typeface="Wingdings 3"/>
              <a:buChar char=""/>
              <a:defRPr/>
            </a:pPr>
            <a:r>
              <a:rPr lang="en-US" sz="2300" dirty="0"/>
              <a:t>Read transcripts</a:t>
            </a:r>
          </a:p>
          <a:p>
            <a:pPr marL="365760" indent="-256032">
              <a:buFont typeface="Wingdings 3"/>
              <a:buChar char=""/>
              <a:defRPr/>
            </a:pPr>
            <a:r>
              <a:rPr lang="en-US" sz="2300" dirty="0"/>
              <a:t>Write down what you think is happening, any assumptions you have.  Then consciously put those aside. This is called “bracketing”</a:t>
            </a:r>
          </a:p>
          <a:p>
            <a:pPr marL="365760" indent="-256032">
              <a:buFont typeface="Wingdings 3"/>
              <a:buChar char=""/>
              <a:defRPr/>
            </a:pPr>
            <a:r>
              <a:rPr lang="en-US" sz="2300" dirty="0"/>
              <a:t>Read through again.</a:t>
            </a:r>
          </a:p>
          <a:p>
            <a:pPr marL="365760" indent="-256032">
              <a:buFont typeface="Wingdings 3"/>
              <a:buChar char=""/>
              <a:defRPr/>
            </a:pPr>
            <a:r>
              <a:rPr lang="en-US" sz="2300" dirty="0"/>
              <a:t>Read thru and underline phrases, note topic of that stands for that phrase in margin, the topic should be specific enough to carry meaning.  For example, “financial resources” is very general, but “borrowing money from family” is more descriptive.</a:t>
            </a:r>
          </a:p>
          <a:p>
            <a:pPr marL="365760" indent="-256032">
              <a:buFont typeface="Wingdings 3"/>
              <a:buChar char=""/>
              <a:defRPr/>
            </a:pPr>
            <a:r>
              <a:rPr lang="en-US" sz="2300" dirty="0"/>
              <a:t>Review what you have done, and see if you can drop out any topics, or rename them more meaningfully.</a:t>
            </a:r>
          </a:p>
          <a:p>
            <a:pPr marL="365760" indent="-256032">
              <a:buFont typeface="Wingdings 3"/>
              <a:buChar char=""/>
              <a:defRPr/>
            </a:pPr>
            <a:r>
              <a:rPr lang="en-US" sz="2300" dirty="0"/>
              <a:t>Create a word or excel file with the topic and the quotes (the phrases you underlined) underneath the topic which have now become the categories</a:t>
            </a:r>
            <a:r>
              <a:rPr lang="en-US" sz="2500" dirty="0"/>
              <a:t>.</a:t>
            </a:r>
          </a:p>
          <a:p>
            <a:pPr marL="365760" indent="-256032">
              <a:buFont typeface="Wingdings 3"/>
              <a:buChar char=""/>
              <a:defRPr/>
            </a:pPr>
            <a:endParaRPr lang="en-US" dirty="0"/>
          </a:p>
        </p:txBody>
      </p:sp>
      <p:sp>
        <p:nvSpPr>
          <p:cNvPr id="2" name="Title 1">
            <a:extLst>
              <a:ext uri="{FF2B5EF4-FFF2-40B4-BE49-F238E27FC236}">
                <a16:creationId xmlns:a16="http://schemas.microsoft.com/office/drawing/2014/main" id="{597ED0F0-B396-4F41-95E0-BC915B2711EA}"/>
              </a:ext>
            </a:extLst>
          </p:cNvPr>
          <p:cNvSpPr>
            <a:spLocks noGrp="1"/>
          </p:cNvSpPr>
          <p:nvPr>
            <p:ph type="title"/>
          </p:nvPr>
        </p:nvSpPr>
        <p:spPr/>
        <p:txBody>
          <a:bodyPr>
            <a:normAutofit/>
          </a:bodyPr>
          <a:lstStyle/>
          <a:p>
            <a:pPr>
              <a:defRPr/>
            </a:pPr>
            <a:r>
              <a:rPr lang="en-US" dirty="0"/>
              <a:t>Practical How-</a:t>
            </a:r>
            <a:r>
              <a:rPr lang="en-US" dirty="0" err="1"/>
              <a:t>Tos</a:t>
            </a:r>
            <a:r>
              <a:rPr lang="en-US" dirty="0"/>
              <a:t> in Content Categorical Analysis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3C6B6-DCEC-42E6-850F-69C44589F3C8}"/>
              </a:ext>
            </a:extLst>
          </p:cNvPr>
          <p:cNvSpPr>
            <a:spLocks noGrp="1"/>
          </p:cNvSpPr>
          <p:nvPr>
            <p:ph idx="1"/>
          </p:nvPr>
        </p:nvSpPr>
        <p:spPr>
          <a:xfrm>
            <a:off x="2589888" y="2133600"/>
            <a:ext cx="8789313" cy="4452938"/>
          </a:xfrm>
        </p:spPr>
        <p:txBody>
          <a:bodyPr>
            <a:noAutofit/>
          </a:bodyPr>
          <a:lstStyle/>
          <a:p>
            <a:pPr marL="365760" indent="-256032">
              <a:buFont typeface="Wingdings 3"/>
              <a:buChar char=""/>
              <a:defRPr/>
            </a:pPr>
            <a:r>
              <a:rPr lang="en-US" sz="1600" dirty="0"/>
              <a:t>Look through and see if any topics can be combined, if so either use the best fit category you have and put all quotes under that category. Or create a new category that combines the previous topics that fits the categories you are combining. </a:t>
            </a:r>
          </a:p>
          <a:p>
            <a:pPr marL="365760" indent="-256032">
              <a:buFont typeface="Wingdings 3"/>
              <a:buChar char=""/>
              <a:defRPr/>
            </a:pPr>
            <a:r>
              <a:rPr lang="en-US" sz="1600" dirty="0"/>
              <a:t>The collated categories are now the themes. Create list of themes with the aligned quotes under them. </a:t>
            </a:r>
          </a:p>
          <a:p>
            <a:pPr marL="365760" indent="-256032">
              <a:buFont typeface="Wingdings 3"/>
              <a:buChar char=""/>
              <a:defRPr/>
            </a:pPr>
            <a:r>
              <a:rPr lang="en-US" sz="1600" dirty="0"/>
              <a:t>Some may be major themes and others might be minor. You can drop out minor ones.</a:t>
            </a:r>
          </a:p>
          <a:p>
            <a:pPr marL="365760" indent="-256032">
              <a:buFont typeface="Wingdings 3"/>
              <a:buChar char=""/>
              <a:defRPr/>
            </a:pPr>
            <a:r>
              <a:rPr lang="en-US" sz="1600" dirty="0"/>
              <a:t>Review and see if you want to tweak them in any way.</a:t>
            </a:r>
          </a:p>
          <a:p>
            <a:pPr marL="365760" indent="-256032">
              <a:buFont typeface="Wingdings 3"/>
              <a:buChar char=""/>
              <a:defRPr/>
            </a:pPr>
            <a:r>
              <a:rPr lang="en-US" sz="1600" dirty="0"/>
              <a:t>Examine themes, you may be able to look at interrelationship and begin model building or relate them back to areas in the literature.</a:t>
            </a:r>
          </a:p>
        </p:txBody>
      </p:sp>
      <p:sp>
        <p:nvSpPr>
          <p:cNvPr id="2" name="Title 1">
            <a:extLst>
              <a:ext uri="{FF2B5EF4-FFF2-40B4-BE49-F238E27FC236}">
                <a16:creationId xmlns:a16="http://schemas.microsoft.com/office/drawing/2014/main" id="{B79ACC2C-B5E0-454F-AADF-C295BD8F1B7F}"/>
              </a:ext>
            </a:extLst>
          </p:cNvPr>
          <p:cNvSpPr>
            <a:spLocks noGrp="1"/>
          </p:cNvSpPr>
          <p:nvPr>
            <p:ph type="title"/>
          </p:nvPr>
        </p:nvSpPr>
        <p:spPr/>
        <p:txBody>
          <a:bodyPr>
            <a:normAutofit/>
          </a:bodyPr>
          <a:lstStyle/>
          <a:p>
            <a:pPr>
              <a:defRPr/>
            </a:pPr>
            <a:r>
              <a:rPr lang="en-US" dirty="0"/>
              <a:t>Practical How-</a:t>
            </a:r>
            <a:r>
              <a:rPr lang="en-US" dirty="0" err="1"/>
              <a:t>Tos</a:t>
            </a:r>
            <a:r>
              <a:rPr lang="en-US" dirty="0"/>
              <a:t> in Content Categorical Analysis cont’d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D092-2B69-48FA-9F3E-31C86E0012D0}"/>
              </a:ext>
            </a:extLst>
          </p:cNvPr>
          <p:cNvSpPr>
            <a:spLocks noGrp="1"/>
          </p:cNvSpPr>
          <p:nvPr>
            <p:ph type="title"/>
          </p:nvPr>
        </p:nvSpPr>
        <p:spPr/>
        <p:txBody>
          <a:bodyPr/>
          <a:lstStyle/>
          <a:p>
            <a:r>
              <a:rPr lang="en-US" dirty="0"/>
              <a:t>Example of Coding</a:t>
            </a:r>
          </a:p>
        </p:txBody>
      </p:sp>
      <p:pic>
        <p:nvPicPr>
          <p:cNvPr id="6" name="Picture Placeholder 5">
            <a:extLst>
              <a:ext uri="{FF2B5EF4-FFF2-40B4-BE49-F238E27FC236}">
                <a16:creationId xmlns:a16="http://schemas.microsoft.com/office/drawing/2014/main" id="{3B9C8B56-20B4-4E24-8374-C6A0D88F5E97}"/>
              </a:ext>
            </a:extLst>
          </p:cNvPr>
          <p:cNvPicPr>
            <a:picLocks noGrp="1" noChangeAspect="1"/>
          </p:cNvPicPr>
          <p:nvPr>
            <p:ph type="pic" idx="1"/>
          </p:nvPr>
        </p:nvPicPr>
        <p:blipFill>
          <a:blip r:embed="rId2"/>
          <a:srcRect t="8129" b="8129"/>
          <a:stretch>
            <a:fillRect/>
          </a:stretch>
        </p:blipFill>
        <p:spPr>
          <a:xfrm rot="5400000">
            <a:off x="6462713" y="1573213"/>
            <a:ext cx="5181600" cy="3254375"/>
          </a:xfrm>
        </p:spPr>
      </p:pic>
      <p:sp>
        <p:nvSpPr>
          <p:cNvPr id="4" name="Text Placeholder 3">
            <a:extLst>
              <a:ext uri="{FF2B5EF4-FFF2-40B4-BE49-F238E27FC236}">
                <a16:creationId xmlns:a16="http://schemas.microsoft.com/office/drawing/2014/main" id="{7B2975F2-49CA-4667-BDAB-128F5674FAF4}"/>
              </a:ext>
            </a:extLst>
          </p:cNvPr>
          <p:cNvSpPr>
            <a:spLocks noGrp="1"/>
          </p:cNvSpPr>
          <p:nvPr>
            <p:ph type="body" sz="half" idx="2"/>
          </p:nvPr>
        </p:nvSpPr>
        <p:spPr/>
        <p:txBody>
          <a:bodyPr/>
          <a:lstStyle/>
          <a:p>
            <a:r>
              <a:rPr lang="en-US" b="1" dirty="0"/>
              <a:t>Open Coding</a:t>
            </a:r>
            <a:r>
              <a:rPr lang="en-US" dirty="0"/>
              <a:t>:  Allow Codes to develop, read and Re-read underline salient units, note codes on the side.</a:t>
            </a:r>
          </a:p>
          <a:p>
            <a:r>
              <a:rPr lang="en-US" dirty="0"/>
              <a:t>Over time patterns repeat and codes can be combined, eventually these become themes.</a:t>
            </a:r>
          </a:p>
          <a:p>
            <a:r>
              <a:rPr lang="en-US" b="1" dirty="0"/>
              <a:t>A priori or code book</a:t>
            </a:r>
          </a:p>
          <a:p>
            <a:r>
              <a:rPr lang="en-US" dirty="0"/>
              <a:t>Codes are developed from literature or from a previous piece of research</a:t>
            </a:r>
          </a:p>
          <a:p>
            <a:endParaRPr lang="en-US" dirty="0"/>
          </a:p>
          <a:p>
            <a:endParaRPr lang="en-US" dirty="0"/>
          </a:p>
        </p:txBody>
      </p:sp>
    </p:spTree>
    <p:extLst>
      <p:ext uri="{BB962C8B-B14F-4D97-AF65-F5344CB8AC3E}">
        <p14:creationId xmlns:p14="http://schemas.microsoft.com/office/powerpoint/2010/main" val="287145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DE229-3A90-49D1-B877-1BA4F6201192}"/>
              </a:ext>
            </a:extLst>
          </p:cNvPr>
          <p:cNvPicPr>
            <a:picLocks noChangeAspect="1"/>
          </p:cNvPicPr>
          <p:nvPr/>
        </p:nvPicPr>
        <p:blipFill>
          <a:blip r:embed="rId2"/>
          <a:stretch>
            <a:fillRect/>
          </a:stretch>
        </p:blipFill>
        <p:spPr>
          <a:xfrm rot="5400000">
            <a:off x="1470141" y="965489"/>
            <a:ext cx="7614457" cy="6564630"/>
          </a:xfrm>
          <a:prstGeom prst="rect">
            <a:avLst/>
          </a:prstGeom>
        </p:spPr>
      </p:pic>
    </p:spTree>
    <p:extLst>
      <p:ext uri="{BB962C8B-B14F-4D97-AF65-F5344CB8AC3E}">
        <p14:creationId xmlns:p14="http://schemas.microsoft.com/office/powerpoint/2010/main" val="99309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EC2B-72B0-4DB7-92FE-93B5C759BBB1}"/>
              </a:ext>
            </a:extLst>
          </p:cNvPr>
          <p:cNvSpPr>
            <a:spLocks noGrp="1"/>
          </p:cNvSpPr>
          <p:nvPr>
            <p:ph type="title"/>
          </p:nvPr>
        </p:nvSpPr>
        <p:spPr/>
        <p:txBody>
          <a:bodyPr/>
          <a:lstStyle/>
          <a:p>
            <a:r>
              <a:rPr lang="en-US" dirty="0"/>
              <a:t>Example of Combining codes</a:t>
            </a:r>
            <a:br>
              <a:rPr lang="en-US" dirty="0"/>
            </a:br>
            <a:r>
              <a:rPr lang="en-US" dirty="0"/>
              <a:t>for Themes</a:t>
            </a:r>
          </a:p>
        </p:txBody>
      </p:sp>
      <p:pic>
        <p:nvPicPr>
          <p:cNvPr id="6" name="Picture Placeholder 5">
            <a:extLst>
              <a:ext uri="{FF2B5EF4-FFF2-40B4-BE49-F238E27FC236}">
                <a16:creationId xmlns:a16="http://schemas.microsoft.com/office/drawing/2014/main" id="{1E512946-94A1-48C3-AA3F-3435F3EC3246}"/>
              </a:ext>
            </a:extLst>
          </p:cNvPr>
          <p:cNvPicPr>
            <a:picLocks noGrp="1" noChangeAspect="1"/>
          </p:cNvPicPr>
          <p:nvPr>
            <p:ph type="pic" idx="1"/>
          </p:nvPr>
        </p:nvPicPr>
        <p:blipFill>
          <a:blip r:embed="rId2"/>
          <a:srcRect t="8129" b="8129"/>
          <a:stretch>
            <a:fillRect/>
          </a:stretch>
        </p:blipFill>
        <p:spPr>
          <a:xfrm rot="5400000">
            <a:off x="6462713" y="1573214"/>
            <a:ext cx="5181600" cy="3254375"/>
          </a:xfrm>
        </p:spPr>
      </p:pic>
      <p:sp>
        <p:nvSpPr>
          <p:cNvPr id="4" name="Text Placeholder 3">
            <a:extLst>
              <a:ext uri="{FF2B5EF4-FFF2-40B4-BE49-F238E27FC236}">
                <a16:creationId xmlns:a16="http://schemas.microsoft.com/office/drawing/2014/main" id="{3DF266AF-CC49-4CF8-8B08-C22507177AB6}"/>
              </a:ext>
            </a:extLst>
          </p:cNvPr>
          <p:cNvSpPr>
            <a:spLocks noGrp="1"/>
          </p:cNvSpPr>
          <p:nvPr>
            <p:ph type="body" sz="half" idx="2"/>
          </p:nvPr>
        </p:nvSpPr>
        <p:spPr/>
        <p:txBody>
          <a:bodyPr/>
          <a:lstStyle/>
          <a:p>
            <a:r>
              <a:rPr lang="en-US" dirty="0"/>
              <a:t>Reliability</a:t>
            </a:r>
          </a:p>
          <a:p>
            <a:r>
              <a:rPr lang="en-US" dirty="0"/>
              <a:t>Create Code Book after open coding</a:t>
            </a:r>
          </a:p>
          <a:p>
            <a:r>
              <a:rPr lang="en-US" dirty="0"/>
              <a:t>Have 2</a:t>
            </a:r>
            <a:r>
              <a:rPr lang="en-US" baseline="30000" dirty="0"/>
              <a:t>nd</a:t>
            </a:r>
            <a:r>
              <a:rPr lang="en-US" dirty="0"/>
              <a:t> Coder, Code 10% of Data independently</a:t>
            </a:r>
          </a:p>
          <a:p>
            <a:r>
              <a:rPr lang="en-US" dirty="0"/>
              <a:t># of agreements/# of agreements + Disagreements</a:t>
            </a:r>
          </a:p>
        </p:txBody>
      </p:sp>
    </p:spTree>
    <p:extLst>
      <p:ext uri="{BB962C8B-B14F-4D97-AF65-F5344CB8AC3E}">
        <p14:creationId xmlns:p14="http://schemas.microsoft.com/office/powerpoint/2010/main" val="1509138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08FF4E8-5038-4D75-BE36-494C6A8E84B7}"/>
              </a:ext>
            </a:extLst>
          </p:cNvPr>
          <p:cNvGraphicFramePr>
            <a:graphicFrameLocks noGrp="1"/>
          </p:cNvGraphicFramePr>
          <p:nvPr>
            <p:extLst>
              <p:ext uri="{D42A27DB-BD31-4B8C-83A1-F6EECF244321}">
                <p14:modId xmlns:p14="http://schemas.microsoft.com/office/powerpoint/2010/main" val="3085647519"/>
              </p:ext>
            </p:extLst>
          </p:nvPr>
        </p:nvGraphicFramePr>
        <p:xfrm>
          <a:off x="4080694" y="900113"/>
          <a:ext cx="6392045" cy="5013891"/>
        </p:xfrm>
        <a:graphic>
          <a:graphicData uri="http://schemas.openxmlformats.org/drawingml/2006/table">
            <a:tbl>
              <a:tblPr firstRow="1" firstCol="1" bandRow="1">
                <a:tableStyleId>{5C22544A-7EE6-4342-B048-85BDC9FD1C3A}</a:tableStyleId>
              </a:tblPr>
              <a:tblGrid>
                <a:gridCol w="1244469">
                  <a:extLst>
                    <a:ext uri="{9D8B030D-6E8A-4147-A177-3AD203B41FA5}">
                      <a16:colId xmlns:a16="http://schemas.microsoft.com/office/drawing/2014/main" val="2430009071"/>
                    </a:ext>
                  </a:extLst>
                </a:gridCol>
                <a:gridCol w="4185941">
                  <a:extLst>
                    <a:ext uri="{9D8B030D-6E8A-4147-A177-3AD203B41FA5}">
                      <a16:colId xmlns:a16="http://schemas.microsoft.com/office/drawing/2014/main" val="3511930847"/>
                    </a:ext>
                  </a:extLst>
                </a:gridCol>
                <a:gridCol w="961635">
                  <a:extLst>
                    <a:ext uri="{9D8B030D-6E8A-4147-A177-3AD203B41FA5}">
                      <a16:colId xmlns:a16="http://schemas.microsoft.com/office/drawing/2014/main" val="366059546"/>
                    </a:ext>
                  </a:extLst>
                </a:gridCol>
              </a:tblGrid>
              <a:tr h="311889">
                <a:tc>
                  <a:txBody>
                    <a:bodyPr/>
                    <a:lstStyle/>
                    <a:p>
                      <a:pPr marL="0" marR="0" algn="l">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0" marR="0" algn="just">
                        <a:spcBef>
                          <a:spcPts val="0"/>
                        </a:spcBef>
                        <a:spcAft>
                          <a:spcPts val="0"/>
                        </a:spcAft>
                      </a:pPr>
                      <a:r>
                        <a:rPr lang="en-US" sz="700">
                          <a:effectLst/>
                        </a:rPr>
                        <a:t>Major and minor themes</a:t>
                      </a:r>
                    </a:p>
                    <a:p>
                      <a:pPr marL="0" marR="0" algn="just">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nchor="b"/>
                </a:tc>
                <a:tc>
                  <a:txBody>
                    <a:bodyPr/>
                    <a:lstStyle/>
                    <a:p>
                      <a:pPr marL="0" marR="0" algn="l">
                        <a:spcBef>
                          <a:spcPts val="0"/>
                        </a:spcBef>
                        <a:spcAft>
                          <a:spcPts val="0"/>
                        </a:spcAft>
                      </a:pPr>
                      <a:r>
                        <a:rPr lang="en-US" sz="700">
                          <a:effectLst/>
                        </a:rPr>
                        <a:t>Number of participants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nchor="b"/>
                </a:tc>
                <a:extLst>
                  <a:ext uri="{0D108BD9-81ED-4DB2-BD59-A6C34878D82A}">
                    <a16:rowId xmlns:a16="http://schemas.microsoft.com/office/drawing/2014/main" val="1612512254"/>
                  </a:ext>
                </a:extLst>
              </a:tr>
              <a:tr h="291502">
                <a:tc>
                  <a:txBody>
                    <a:bodyPr/>
                    <a:lstStyle/>
                    <a:p>
                      <a:pPr marL="0" marR="0" algn="l">
                        <a:spcBef>
                          <a:spcPts val="0"/>
                        </a:spcBef>
                        <a:spcAft>
                          <a:spcPts val="0"/>
                        </a:spcAft>
                      </a:pPr>
                      <a:r>
                        <a:rPr lang="en-US" sz="700">
                          <a:effectLst/>
                        </a:rPr>
                        <a:t>Major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342900" marR="0" lvl="0" indent="-342900" algn="l">
                        <a:spcBef>
                          <a:spcPts val="0"/>
                        </a:spcBef>
                        <a:spcAft>
                          <a:spcPts val="0"/>
                        </a:spcAft>
                        <a:buFont typeface="+mj-lt"/>
                        <a:buAutoNum type="arabicPeriod"/>
                      </a:pPr>
                      <a:r>
                        <a:rPr lang="en-US" sz="700">
                          <a:effectLst/>
                        </a:rPr>
                        <a:t>Social media &amp; smartphones create a perceived pressure to have sex</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a:effectLst/>
                        </a:rPr>
                        <a:t>13</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3353323555"/>
                  </a:ext>
                </a:extLst>
              </a:tr>
              <a:tr h="437252">
                <a:tc>
                  <a:txBody>
                    <a:bodyPr/>
                    <a:lstStyle/>
                    <a:p>
                      <a:pPr marL="0" marR="0" algn="r">
                        <a:spcBef>
                          <a:spcPts val="0"/>
                        </a:spcBef>
                        <a:spcAft>
                          <a:spcPts val="0"/>
                        </a:spcAft>
                      </a:pPr>
                      <a:r>
                        <a:rPr lang="en-US" sz="700">
                          <a:effectLst/>
                        </a:rPr>
                        <a:t>Minor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700">
                          <a:effectLst/>
                        </a:rPr>
                        <a:t>Perceived pressure to have sex may influence young men to use drugs and alcohol to make it easier to have sexual encounters</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a:effectLst/>
                        </a:rPr>
                        <a:t>6</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1273139356"/>
                  </a:ext>
                </a:extLst>
              </a:tr>
              <a:tr h="291502">
                <a:tc>
                  <a:txBody>
                    <a:bodyPr/>
                    <a:lstStyle/>
                    <a:p>
                      <a:pPr marL="0" marR="0" algn="r">
                        <a:spcBef>
                          <a:spcPts val="0"/>
                        </a:spcBef>
                        <a:spcAft>
                          <a:spcPts val="0"/>
                        </a:spcAft>
                      </a:pPr>
                      <a:r>
                        <a:rPr lang="en-US" sz="700">
                          <a:effectLst/>
                        </a:rPr>
                        <a:t>Minor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700">
                          <a:effectLst/>
                        </a:rPr>
                        <a:t>Sexual behavior and attitudes strongly influenced by peers and social media</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a:effectLst/>
                        </a:rPr>
                        <a:t>7</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101194063"/>
                  </a:ext>
                </a:extLst>
              </a:tr>
              <a:tr h="298894">
                <a:tc>
                  <a:txBody>
                    <a:bodyPr/>
                    <a:lstStyle/>
                    <a:p>
                      <a:pPr marL="0" marR="0" algn="l">
                        <a:spcBef>
                          <a:spcPts val="0"/>
                        </a:spcBef>
                        <a:spcAft>
                          <a:spcPts val="0"/>
                        </a:spcAft>
                      </a:pPr>
                      <a:r>
                        <a:rPr lang="en-US" sz="700">
                          <a:effectLst/>
                        </a:rPr>
                        <a:t>Major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342900" marR="0" lvl="0" indent="-342900" algn="l">
                        <a:spcBef>
                          <a:spcPts val="0"/>
                        </a:spcBef>
                        <a:spcAft>
                          <a:spcPts val="0"/>
                        </a:spcAft>
                        <a:buFont typeface="+mj-lt"/>
                        <a:buAutoNum type="arabicPeriod"/>
                      </a:pPr>
                      <a:r>
                        <a:rPr lang="en-US" sz="700">
                          <a:effectLst/>
                        </a:rPr>
                        <a:t>Young men do not have experience in developing intimate relationships</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a:effectLst/>
                        </a:rPr>
                        <a:t>12</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3153692845"/>
                  </a:ext>
                </a:extLst>
              </a:tr>
              <a:tr h="291502">
                <a:tc>
                  <a:txBody>
                    <a:bodyPr/>
                    <a:lstStyle/>
                    <a:p>
                      <a:pPr marL="0" marR="0" algn="l">
                        <a:spcBef>
                          <a:spcPts val="0"/>
                        </a:spcBef>
                        <a:spcAft>
                          <a:spcPts val="0"/>
                        </a:spcAft>
                      </a:pPr>
                      <a:r>
                        <a:rPr lang="en-US" sz="700">
                          <a:effectLst/>
                        </a:rPr>
                        <a:t>Major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342900" marR="0" lvl="0" indent="-342900" algn="l">
                        <a:spcBef>
                          <a:spcPts val="0"/>
                        </a:spcBef>
                        <a:spcAft>
                          <a:spcPts val="0"/>
                        </a:spcAft>
                        <a:buFont typeface="+mj-lt"/>
                        <a:buAutoNum type="arabicPeriod"/>
                      </a:pPr>
                      <a:r>
                        <a:rPr lang="en-US" sz="700">
                          <a:effectLst/>
                        </a:rPr>
                        <a:t>Snapchat is the main way young men connect with a woman to have sex</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a:effectLst/>
                        </a:rPr>
                        <a:t>13</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4189896778"/>
                  </a:ext>
                </a:extLst>
              </a:tr>
              <a:tr h="291502">
                <a:tc>
                  <a:txBody>
                    <a:bodyPr/>
                    <a:lstStyle/>
                    <a:p>
                      <a:pPr marL="0" marR="0" algn="r">
                        <a:spcBef>
                          <a:spcPts val="0"/>
                        </a:spcBef>
                        <a:spcAft>
                          <a:spcPts val="0"/>
                        </a:spcAft>
                      </a:pPr>
                      <a:r>
                        <a:rPr lang="en-US" sz="700">
                          <a:effectLst/>
                        </a:rPr>
                        <a:t>Minor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700">
                          <a:effectLst/>
                        </a:rPr>
                        <a:t>Snapchat allows for multiple hook-ups to occur that may lead to a relationship</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a:effectLst/>
                        </a:rPr>
                        <a:t>9</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721251414"/>
                  </a:ext>
                </a:extLst>
              </a:tr>
              <a:tr h="291502">
                <a:tc>
                  <a:txBody>
                    <a:bodyPr/>
                    <a:lstStyle/>
                    <a:p>
                      <a:pPr marL="0" marR="0" algn="r">
                        <a:spcBef>
                          <a:spcPts val="0"/>
                        </a:spcBef>
                        <a:spcAft>
                          <a:spcPts val="0"/>
                        </a:spcAft>
                      </a:pPr>
                      <a:r>
                        <a:rPr lang="en-US" sz="700">
                          <a:effectLst/>
                        </a:rPr>
                        <a:t>Minor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700">
                          <a:effectLst/>
                        </a:rPr>
                        <a:t>Snapchat and Tinder act to offer too many options to choose someone</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a:effectLst/>
                        </a:rPr>
                        <a:t>5</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2927555188"/>
                  </a:ext>
                </a:extLst>
              </a:tr>
              <a:tr h="291502">
                <a:tc>
                  <a:txBody>
                    <a:bodyPr/>
                    <a:lstStyle/>
                    <a:p>
                      <a:pPr marL="0" marR="0" algn="l">
                        <a:spcBef>
                          <a:spcPts val="0"/>
                        </a:spcBef>
                        <a:spcAft>
                          <a:spcPts val="0"/>
                        </a:spcAft>
                      </a:pPr>
                      <a:r>
                        <a:rPr lang="en-US" sz="700">
                          <a:effectLst/>
                        </a:rPr>
                        <a:t>Major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342900" marR="0" lvl="0" indent="-342900" algn="l">
                        <a:spcBef>
                          <a:spcPts val="0"/>
                        </a:spcBef>
                        <a:spcAft>
                          <a:spcPts val="0"/>
                        </a:spcAft>
                        <a:buFont typeface="+mj-lt"/>
                        <a:buAutoNum type="arabicPeriod"/>
                      </a:pPr>
                      <a:r>
                        <a:rPr lang="en-US" sz="700">
                          <a:effectLst/>
                        </a:rPr>
                        <a:t>Parents’ ability to communicate about relationships affect young men’s attitudes about sex and intimacy</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a:effectLst/>
                        </a:rPr>
                        <a:t>12</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493306593"/>
                  </a:ext>
                </a:extLst>
              </a:tr>
              <a:tr h="291502">
                <a:tc>
                  <a:txBody>
                    <a:bodyPr/>
                    <a:lstStyle/>
                    <a:p>
                      <a:pPr marL="0" marR="0" algn="r">
                        <a:spcBef>
                          <a:spcPts val="0"/>
                        </a:spcBef>
                        <a:spcAft>
                          <a:spcPts val="0"/>
                        </a:spcAft>
                      </a:pPr>
                      <a:r>
                        <a:rPr lang="en-US" sz="700">
                          <a:effectLst/>
                        </a:rPr>
                        <a:t>Minor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700">
                          <a:effectLst/>
                        </a:rPr>
                        <a:t>A close relationship with parents associated with limited hook-up just for sex</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a:effectLst/>
                        </a:rPr>
                        <a:t>5</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2429837498"/>
                  </a:ext>
                </a:extLst>
              </a:tr>
              <a:tr h="291502">
                <a:tc>
                  <a:txBody>
                    <a:bodyPr/>
                    <a:lstStyle/>
                    <a:p>
                      <a:pPr marL="0" marR="0" algn="r">
                        <a:spcBef>
                          <a:spcPts val="0"/>
                        </a:spcBef>
                        <a:spcAft>
                          <a:spcPts val="0"/>
                        </a:spcAft>
                      </a:pPr>
                      <a:r>
                        <a:rPr lang="en-US" sz="700">
                          <a:effectLst/>
                        </a:rPr>
                        <a:t>Minor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700">
                          <a:effectLst/>
                        </a:rPr>
                        <a:t>Divorced parents who didn’t remarry associated with two young men being wary of intimacy</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a:effectLst/>
                        </a:rPr>
                        <a:t>5</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751704640"/>
                  </a:ext>
                </a:extLst>
              </a:tr>
              <a:tr h="291502">
                <a:tc>
                  <a:txBody>
                    <a:bodyPr/>
                    <a:lstStyle/>
                    <a:p>
                      <a:pPr marL="0" marR="0" algn="l">
                        <a:spcBef>
                          <a:spcPts val="0"/>
                        </a:spcBef>
                        <a:spcAft>
                          <a:spcPts val="0"/>
                        </a:spcAft>
                      </a:pPr>
                      <a:r>
                        <a:rPr lang="en-US" sz="700">
                          <a:effectLst/>
                        </a:rPr>
                        <a:t>Major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342900" marR="0" lvl="0" indent="-342900" algn="l">
                        <a:spcBef>
                          <a:spcPts val="0"/>
                        </a:spcBef>
                        <a:spcAft>
                          <a:spcPts val="0"/>
                        </a:spcAft>
                        <a:buFont typeface="+mj-lt"/>
                        <a:buAutoNum type="arabicPeriod"/>
                      </a:pPr>
                      <a:r>
                        <a:rPr lang="en-US" sz="700">
                          <a:effectLst/>
                        </a:rPr>
                        <a:t>Young men want intimate relationships, but are anxious about it</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a:effectLst/>
                        </a:rPr>
                        <a:t>12</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2972520150"/>
                  </a:ext>
                </a:extLst>
              </a:tr>
              <a:tr h="155944">
                <a:tc>
                  <a:txBody>
                    <a:bodyPr/>
                    <a:lstStyle/>
                    <a:p>
                      <a:pPr marL="0" marR="0" algn="l">
                        <a:spcBef>
                          <a:spcPts val="0"/>
                        </a:spcBef>
                        <a:spcAft>
                          <a:spcPts val="0"/>
                        </a:spcAft>
                      </a:pPr>
                      <a:r>
                        <a:rPr lang="en-US" sz="700">
                          <a:effectLst/>
                        </a:rPr>
                        <a:t>Major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342900" marR="0" lvl="0" indent="-342900" algn="l">
                        <a:spcBef>
                          <a:spcPts val="0"/>
                        </a:spcBef>
                        <a:spcAft>
                          <a:spcPts val="0"/>
                        </a:spcAft>
                        <a:buFont typeface="+mj-lt"/>
                        <a:buAutoNum type="arabicPeriod"/>
                      </a:pPr>
                      <a:r>
                        <a:rPr lang="en-US" sz="700">
                          <a:effectLst/>
                        </a:rPr>
                        <a:t>Smartphones are a social crutch that discourage intimacy </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a:effectLst/>
                        </a:rPr>
                        <a:t>13</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736743337"/>
                  </a:ext>
                </a:extLst>
              </a:tr>
              <a:tr h="155944">
                <a:tc>
                  <a:txBody>
                    <a:bodyPr/>
                    <a:lstStyle/>
                    <a:p>
                      <a:pPr marL="0" marR="0" algn="l">
                        <a:spcBef>
                          <a:spcPts val="0"/>
                        </a:spcBef>
                        <a:spcAft>
                          <a:spcPts val="0"/>
                        </a:spcAft>
                      </a:pPr>
                      <a:r>
                        <a:rPr lang="en-US" sz="700">
                          <a:effectLst/>
                        </a:rPr>
                        <a:t>Major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342900" marR="0" lvl="0" indent="-342900" algn="l">
                        <a:spcBef>
                          <a:spcPts val="0"/>
                        </a:spcBef>
                        <a:spcAft>
                          <a:spcPts val="0"/>
                        </a:spcAft>
                        <a:buFont typeface="+mj-lt"/>
                        <a:buAutoNum type="arabicPeriod"/>
                      </a:pPr>
                      <a:r>
                        <a:rPr lang="en-US" sz="700">
                          <a:effectLst/>
                        </a:rPr>
                        <a:t>Failing at sexual encounters may decrease self-esteem</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a:effectLst/>
                        </a:rPr>
                        <a:t>12</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4124599659"/>
                  </a:ext>
                </a:extLst>
              </a:tr>
              <a:tr h="291502">
                <a:tc>
                  <a:txBody>
                    <a:bodyPr/>
                    <a:lstStyle/>
                    <a:p>
                      <a:pPr marL="0" marR="0" algn="r">
                        <a:spcBef>
                          <a:spcPts val="0"/>
                        </a:spcBef>
                        <a:spcAft>
                          <a:spcPts val="0"/>
                        </a:spcAft>
                      </a:pPr>
                      <a:r>
                        <a:rPr lang="en-US" sz="700">
                          <a:effectLst/>
                        </a:rPr>
                        <a:t>Minor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700">
                          <a:effectLst/>
                        </a:rPr>
                        <a:t>Snapchat meet-ups sometimes encourage young men to be fake or “superficial”</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a:effectLst/>
                        </a:rPr>
                        <a:t>9</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584627294"/>
                  </a:ext>
                </a:extLst>
              </a:tr>
              <a:tr h="155944">
                <a:tc>
                  <a:txBody>
                    <a:bodyPr/>
                    <a:lstStyle/>
                    <a:p>
                      <a:pPr marL="0" marR="0" algn="l">
                        <a:spcBef>
                          <a:spcPts val="0"/>
                        </a:spcBef>
                        <a:spcAft>
                          <a:spcPts val="0"/>
                        </a:spcAft>
                      </a:pPr>
                      <a:r>
                        <a:rPr lang="en-US" sz="700">
                          <a:effectLst/>
                        </a:rPr>
                        <a:t>Major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342900" marR="0" lvl="0" indent="-342900" algn="l">
                        <a:spcBef>
                          <a:spcPts val="0"/>
                        </a:spcBef>
                        <a:spcAft>
                          <a:spcPts val="0"/>
                        </a:spcAft>
                        <a:buFont typeface="+mj-lt"/>
                        <a:buAutoNum type="arabicPeriod"/>
                      </a:pPr>
                      <a:r>
                        <a:rPr lang="en-US" sz="700">
                          <a:effectLst/>
                        </a:rPr>
                        <a:t>Young men watch pornography a lot</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a:effectLst/>
                        </a:rPr>
                        <a:t>13</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2982811842"/>
                  </a:ext>
                </a:extLst>
              </a:tr>
              <a:tr h="291502">
                <a:tc>
                  <a:txBody>
                    <a:bodyPr/>
                    <a:lstStyle/>
                    <a:p>
                      <a:pPr marL="0" marR="0" algn="r">
                        <a:spcBef>
                          <a:spcPts val="0"/>
                        </a:spcBef>
                        <a:spcAft>
                          <a:spcPts val="0"/>
                        </a:spcAft>
                      </a:pPr>
                      <a:r>
                        <a:rPr lang="en-US" sz="700">
                          <a:effectLst/>
                        </a:rPr>
                        <a:t>Minor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700">
                          <a:effectLst/>
                        </a:rPr>
                        <a:t>Watching pornography gives ideas about how to have sex</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a:effectLst/>
                        </a:rPr>
                        <a:t>8</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2706885398"/>
                  </a:ext>
                </a:extLst>
              </a:tr>
              <a:tr h="291502">
                <a:tc>
                  <a:txBody>
                    <a:bodyPr/>
                    <a:lstStyle/>
                    <a:p>
                      <a:pPr marL="0" marR="0" algn="r">
                        <a:spcBef>
                          <a:spcPts val="0"/>
                        </a:spcBef>
                        <a:spcAft>
                          <a:spcPts val="0"/>
                        </a:spcAft>
                      </a:pPr>
                      <a:r>
                        <a:rPr lang="en-US" sz="700">
                          <a:effectLst/>
                        </a:rPr>
                        <a:t>Minor theme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tc>
                  <a:txBody>
                    <a:bodyPr/>
                    <a:lstStyle/>
                    <a:p>
                      <a:pPr marL="742950" marR="0" lvl="1" indent="-285750" algn="l">
                        <a:spcBef>
                          <a:spcPts val="0"/>
                        </a:spcBef>
                        <a:spcAft>
                          <a:spcPts val="0"/>
                        </a:spcAft>
                        <a:buFont typeface="+mj-lt"/>
                        <a:buAutoNum type="alphaUcPeriod"/>
                      </a:pPr>
                      <a:r>
                        <a:rPr lang="en-US" sz="700">
                          <a:effectLst/>
                        </a:rPr>
                        <a:t>Pornography watching may make young men self-conscious about their body and sexual skills</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42803" marR="42803" marT="0" marB="0"/>
                </a:tc>
                <a:tc>
                  <a:txBody>
                    <a:bodyPr/>
                    <a:lstStyle/>
                    <a:p>
                      <a:pPr marL="0" marR="0" algn="l">
                        <a:spcBef>
                          <a:spcPts val="0"/>
                        </a:spcBef>
                        <a:spcAft>
                          <a:spcPts val="0"/>
                        </a:spcAft>
                      </a:pPr>
                      <a:r>
                        <a:rPr lang="en-US" sz="700" dirty="0">
                          <a:effectLst/>
                        </a:rPr>
                        <a:t>7</a:t>
                      </a:r>
                      <a:endParaRPr lang="en-US"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803" marR="42803" marT="0" marB="0"/>
                </a:tc>
                <a:extLst>
                  <a:ext uri="{0D108BD9-81ED-4DB2-BD59-A6C34878D82A}">
                    <a16:rowId xmlns:a16="http://schemas.microsoft.com/office/drawing/2014/main" val="3309429185"/>
                  </a:ext>
                </a:extLst>
              </a:tr>
            </a:tbl>
          </a:graphicData>
        </a:graphic>
      </p:graphicFrame>
      <p:sp>
        <p:nvSpPr>
          <p:cNvPr id="3" name="Rectangle 1">
            <a:extLst>
              <a:ext uri="{FF2B5EF4-FFF2-40B4-BE49-F238E27FC236}">
                <a16:creationId xmlns:a16="http://schemas.microsoft.com/office/drawing/2014/main" id="{FC8410D6-96EE-446A-93DD-BE3448D9B732}"/>
              </a:ext>
            </a:extLst>
          </p:cNvPr>
          <p:cNvSpPr>
            <a:spLocks noChangeArrowheads="1"/>
          </p:cNvSpPr>
          <p:nvPr/>
        </p:nvSpPr>
        <p:spPr bwMode="auto">
          <a:xfrm>
            <a:off x="4081463" y="2244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r>
            <a:b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7068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6E53-2F6F-4C87-B10B-64A5DB9F13D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EB21CE5-88BB-42E9-AFA7-5EC62748F650}"/>
              </a:ext>
            </a:extLst>
          </p:cNvPr>
          <p:cNvSpPr>
            <a:spLocks noGrp="1"/>
          </p:cNvSpPr>
          <p:nvPr>
            <p:ph sz="quarter" idx="13"/>
          </p:nvPr>
        </p:nvSpPr>
        <p:spPr/>
        <p:txBody>
          <a:bodyPr>
            <a:normAutofit fontScale="92500" lnSpcReduction="20000"/>
          </a:bodyPr>
          <a:lstStyle/>
          <a:p>
            <a:r>
              <a:rPr lang="en-US" dirty="0"/>
              <a:t>Epistemology</a:t>
            </a:r>
          </a:p>
          <a:p>
            <a:r>
              <a:rPr lang="en-US" dirty="0"/>
              <a:t>Genres</a:t>
            </a:r>
          </a:p>
          <a:p>
            <a:r>
              <a:rPr lang="en-US" dirty="0"/>
              <a:t>Qualitative Validity &amp; Reliability</a:t>
            </a:r>
          </a:p>
          <a:p>
            <a:r>
              <a:rPr lang="en-US" dirty="0"/>
              <a:t>Interview Protocols</a:t>
            </a:r>
          </a:p>
          <a:p>
            <a:r>
              <a:rPr lang="en-US" dirty="0"/>
              <a:t>Coding</a:t>
            </a:r>
          </a:p>
          <a:p>
            <a:r>
              <a:rPr lang="en-US" dirty="0"/>
              <a:t>Combining Codes to Themes</a:t>
            </a:r>
          </a:p>
          <a:p>
            <a:r>
              <a:rPr lang="en-US" dirty="0"/>
              <a:t>Interrater reliability</a:t>
            </a:r>
          </a:p>
          <a:p>
            <a:r>
              <a:rPr lang="en-US" dirty="0"/>
              <a:t>Results</a:t>
            </a:r>
          </a:p>
        </p:txBody>
      </p:sp>
    </p:spTree>
    <p:extLst>
      <p:ext uri="{BB962C8B-B14F-4D97-AF65-F5344CB8AC3E}">
        <p14:creationId xmlns:p14="http://schemas.microsoft.com/office/powerpoint/2010/main" val="3668446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E470A9-19C4-42FA-A64F-0E2F9E7E0C91}"/>
              </a:ext>
            </a:extLst>
          </p:cNvPr>
          <p:cNvSpPr/>
          <p:nvPr/>
        </p:nvSpPr>
        <p:spPr>
          <a:xfrm>
            <a:off x="3048000" y="1720840"/>
            <a:ext cx="6096000" cy="3416320"/>
          </a:xfrm>
          <a:prstGeom prst="rect">
            <a:avLst/>
          </a:prstGeom>
        </p:spPr>
        <p:txBody>
          <a:bodyPr>
            <a:spAutoFit/>
          </a:bodyPr>
          <a:lstStyle/>
          <a:p>
            <a:pPr>
              <a:lnSpc>
                <a:spcPct val="200000"/>
              </a:lnSpc>
            </a:pPr>
            <a:r>
              <a:rPr lang="en-US" b="1" dirty="0">
                <a:latin typeface="Times New Roman" panose="02020603050405020304" pitchFamily="18" charset="0"/>
                <a:ea typeface="Times New Roman" panose="02020603050405020304" pitchFamily="18" charset="0"/>
              </a:rPr>
              <a:t>Major Theme 2: Young Men Do Not Have Experience in Developing Intimate Relationships</a:t>
            </a:r>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All but one participant spent a significant amount of time discussing how dating in college is aimed at having as much sex with as many people as possible rather than developing intimate relationships.  Many related that developing strong and intimate relationships is not the norm and usually just happens by accident after multiple drunk sexual encounters that lead you to assume you must like the person.  All but two participants were in intimate relationships, the rest being single. </a:t>
            </a:r>
            <a:endParaRPr lang="en-US" dirty="0"/>
          </a:p>
        </p:txBody>
      </p:sp>
    </p:spTree>
    <p:extLst>
      <p:ext uri="{BB962C8B-B14F-4D97-AF65-F5344CB8AC3E}">
        <p14:creationId xmlns:p14="http://schemas.microsoft.com/office/powerpoint/2010/main" val="1770683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51310B-EA10-437F-8F06-2C17A2409D6C}"/>
              </a:ext>
            </a:extLst>
          </p:cNvPr>
          <p:cNvSpPr/>
          <p:nvPr/>
        </p:nvSpPr>
        <p:spPr>
          <a:xfrm>
            <a:off x="3048000" y="519262"/>
            <a:ext cx="6096000" cy="5355312"/>
          </a:xfrm>
          <a:prstGeom prst="rect">
            <a:avLst/>
          </a:prstGeom>
        </p:spPr>
        <p:txBody>
          <a:bodyPr>
            <a:spAutoFit/>
          </a:bodyPr>
          <a:lstStyle/>
          <a:p>
            <a:pPr indent="457200">
              <a:lnSpc>
                <a:spcPct val="200000"/>
              </a:lnSpc>
            </a:pPr>
            <a:r>
              <a:rPr lang="en-US" dirty="0">
                <a:latin typeface="Times New Roman" panose="02020603050405020304" pitchFamily="18" charset="0"/>
                <a:ea typeface="Times New Roman" panose="02020603050405020304" pitchFamily="18" charset="0"/>
              </a:rPr>
              <a:t>Brad discussed how hooking up was the norm. But he truly wanted to get to know people more before doing anything sexual.</a:t>
            </a:r>
          </a:p>
          <a:p>
            <a:pPr marL="457200" marR="0">
              <a:spcBef>
                <a:spcPts val="0"/>
              </a:spcBef>
              <a:spcAft>
                <a:spcPts val="0"/>
              </a:spcAft>
            </a:pPr>
            <a:r>
              <a:rPr lang="en-US" dirty="0">
                <a:latin typeface="Times New Roman" panose="02020603050405020304" pitchFamily="18" charset="0"/>
                <a:ea typeface="Calibri" panose="020F0502020204030204" pitchFamily="34" charset="0"/>
              </a:rPr>
              <a:t>They just want to hook up.  I put on, like, my dating anything, it's like, "I'm not looking for a hookup," is like the number one thing.  Then there's still people trying to like push me into having sexual encounters with them.  They'd be like, "Hey," and I'd be like, "Hey, how's it going?" They're like, "Good, how are you?" I'm like, "Good." They're like, "What are you up to?" I'm like, "I just got out of the shower," and then they think it's like an invitation.  I'm like, "No, I'm just stating what I'm doing.  I'm not interested in you.  I don't even know you.”</a:t>
            </a:r>
            <a:endParaRPr lang="en-US" dirty="0">
              <a:latin typeface="Times New Roman" panose="02020603050405020304" pitchFamily="18" charset="0"/>
              <a:ea typeface="Times New Roman" panose="02020603050405020304" pitchFamily="18" charset="0"/>
            </a:endParaRPr>
          </a:p>
          <a:p>
            <a:r>
              <a:rPr lang="en-US" i="1" dirty="0">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Calibri" panose="020F0502020204030204" pitchFamily="34" charset="0"/>
              </a:rPr>
              <a:t/>
            </a:r>
            <a:br>
              <a:rPr lang="en-US" dirty="0">
                <a:latin typeface="Times New Roman" panose="02020603050405020304" pitchFamily="18" charset="0"/>
                <a:ea typeface="Calibri" panose="020F0502020204030204" pitchFamily="34" charset="0"/>
              </a:rPr>
            </a:br>
            <a:endParaRPr lang="en-US" dirty="0"/>
          </a:p>
        </p:txBody>
      </p:sp>
    </p:spTree>
    <p:extLst>
      <p:ext uri="{BB962C8B-B14F-4D97-AF65-F5344CB8AC3E}">
        <p14:creationId xmlns:p14="http://schemas.microsoft.com/office/powerpoint/2010/main" val="1105503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0B01-0AA3-4BF0-81FE-503355016170}"/>
              </a:ext>
            </a:extLst>
          </p:cNvPr>
          <p:cNvSpPr>
            <a:spLocks noGrp="1"/>
          </p:cNvSpPr>
          <p:nvPr>
            <p:ph type="title"/>
          </p:nvPr>
        </p:nvSpPr>
        <p:spPr/>
        <p:txBody>
          <a:bodyPr/>
          <a:lstStyle/>
          <a:p>
            <a:r>
              <a:rPr lang="en-US" dirty="0" err="1"/>
              <a:t>Biblography</a:t>
            </a:r>
            <a:endParaRPr lang="en-US" dirty="0"/>
          </a:p>
        </p:txBody>
      </p:sp>
      <p:sp>
        <p:nvSpPr>
          <p:cNvPr id="3" name="Content Placeholder 2">
            <a:extLst>
              <a:ext uri="{FF2B5EF4-FFF2-40B4-BE49-F238E27FC236}">
                <a16:creationId xmlns:a16="http://schemas.microsoft.com/office/drawing/2014/main" id="{F2C8C971-33F1-42EB-B506-9A84F92237D3}"/>
              </a:ext>
            </a:extLst>
          </p:cNvPr>
          <p:cNvSpPr>
            <a:spLocks noGrp="1"/>
          </p:cNvSpPr>
          <p:nvPr>
            <p:ph idx="1"/>
          </p:nvPr>
        </p:nvSpPr>
        <p:spPr/>
        <p:txBody>
          <a:bodyPr>
            <a:normAutofit fontScale="70000" lnSpcReduction="20000"/>
          </a:bodyPr>
          <a:lstStyle/>
          <a:p>
            <a:r>
              <a:rPr lang="en-US" dirty="0" err="1"/>
              <a:t>Josselson</a:t>
            </a:r>
            <a:r>
              <a:rPr lang="en-US" dirty="0"/>
              <a:t>, R. (2013.) </a:t>
            </a:r>
            <a:r>
              <a:rPr lang="en-US" i="1" dirty="0"/>
              <a:t>Interviewing for qualitative inquiry: A relational approach. </a:t>
            </a:r>
            <a:r>
              <a:rPr lang="en-US" dirty="0"/>
              <a:t>New York: Guilford. </a:t>
            </a:r>
          </a:p>
          <a:p>
            <a:r>
              <a:rPr lang="en-US" dirty="0" err="1"/>
              <a:t>Hilldebrandt</a:t>
            </a:r>
            <a:r>
              <a:rPr lang="en-US" dirty="0"/>
              <a:t>, T.  (2012).  Journeys of </a:t>
            </a:r>
            <a:r>
              <a:rPr lang="en-US" dirty="0" err="1"/>
              <a:t>Heterosexaual</a:t>
            </a:r>
            <a:r>
              <a:rPr lang="en-US" dirty="0"/>
              <a:t>-Identified Individuals with an Evangelical Christian Background from Anti-Gay to Pro-Gay</a:t>
            </a:r>
          </a:p>
          <a:p>
            <a:r>
              <a:rPr lang="en-US" dirty="0"/>
              <a:t>Kaviani, C. (2019).  The impact of smartphones on the sexual behaviors  of Generation Z College Males.</a:t>
            </a:r>
          </a:p>
          <a:p>
            <a:r>
              <a:rPr lang="en-US" dirty="0"/>
              <a:t> </a:t>
            </a:r>
            <a:r>
              <a:rPr lang="en-US" dirty="0" err="1"/>
              <a:t>Lieblich</a:t>
            </a:r>
            <a:r>
              <a:rPr lang="en-US" dirty="0"/>
              <a:t>, A., </a:t>
            </a:r>
            <a:r>
              <a:rPr lang="en-US" dirty="0" err="1"/>
              <a:t>Tuval</a:t>
            </a:r>
            <a:r>
              <a:rPr lang="en-US" dirty="0"/>
              <a:t>-Mashiach, R., and </a:t>
            </a:r>
            <a:r>
              <a:rPr lang="en-US" dirty="0" err="1"/>
              <a:t>Zilber</a:t>
            </a:r>
            <a:r>
              <a:rPr lang="en-US" dirty="0"/>
              <a:t>, T. (1998). Narrative research: Reading, analysis and interpretation. Thousand Oaks, CA: Sage. </a:t>
            </a:r>
          </a:p>
          <a:p>
            <a:r>
              <a:rPr lang="en-US" dirty="0"/>
              <a:t>Marshall, C. and Rossman, G. B. (1995). Designing qualitative research. Thousand Oaks, CA: Sage. </a:t>
            </a:r>
          </a:p>
          <a:p>
            <a:r>
              <a:rPr lang="en-US" dirty="0"/>
              <a:t>Nelson, A., </a:t>
            </a:r>
            <a:r>
              <a:rPr lang="en-US" dirty="0" err="1"/>
              <a:t>McClintock,C</a:t>
            </a:r>
            <a:r>
              <a:rPr lang="en-US" dirty="0"/>
              <a:t>., Perez-Ferguson, A., </a:t>
            </a:r>
            <a:r>
              <a:rPr lang="en-US" dirty="0" err="1"/>
              <a:t>Shawver</a:t>
            </a:r>
            <a:r>
              <a:rPr lang="en-US" dirty="0"/>
              <a:t>, M. &amp; Thompson, G. (2008). Storytelling narratives: social bonding as key for youth at risk</a:t>
            </a:r>
            <a:r>
              <a:rPr lang="en-US" i="1" dirty="0"/>
              <a:t>.</a:t>
            </a:r>
            <a:r>
              <a:rPr lang="en-US" dirty="0"/>
              <a:t> </a:t>
            </a:r>
            <a:r>
              <a:rPr lang="en-US" i="1" dirty="0"/>
              <a:t>Child Youth Care Forum</a:t>
            </a:r>
            <a:r>
              <a:rPr lang="en-US" dirty="0"/>
              <a:t> 31: 127-137.</a:t>
            </a:r>
          </a:p>
          <a:p>
            <a:endParaRPr lang="en-US" dirty="0"/>
          </a:p>
        </p:txBody>
      </p:sp>
    </p:spTree>
    <p:extLst>
      <p:ext uri="{BB962C8B-B14F-4D97-AF65-F5344CB8AC3E}">
        <p14:creationId xmlns:p14="http://schemas.microsoft.com/office/powerpoint/2010/main" val="115603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5ED3-1ED6-4E08-8135-6ECC73308D8D}"/>
              </a:ext>
            </a:extLst>
          </p:cNvPr>
          <p:cNvSpPr>
            <a:spLocks noGrp="1"/>
          </p:cNvSpPr>
          <p:nvPr>
            <p:ph type="title"/>
          </p:nvPr>
        </p:nvSpPr>
        <p:spPr/>
        <p:txBody>
          <a:bodyPr/>
          <a:lstStyle/>
          <a:p>
            <a:r>
              <a:rPr lang="en-US" dirty="0" err="1"/>
              <a:t>Josselson</a:t>
            </a:r>
            <a:endParaRPr lang="en-US" dirty="0"/>
          </a:p>
        </p:txBody>
      </p:sp>
      <p:sp>
        <p:nvSpPr>
          <p:cNvPr id="3" name="Content Placeholder 2">
            <a:extLst>
              <a:ext uri="{FF2B5EF4-FFF2-40B4-BE49-F238E27FC236}">
                <a16:creationId xmlns:a16="http://schemas.microsoft.com/office/drawing/2014/main" id="{7053EC62-7F58-45CE-8DCB-0EA47F93A79D}"/>
              </a:ext>
            </a:extLst>
          </p:cNvPr>
          <p:cNvSpPr>
            <a:spLocks noGrp="1"/>
          </p:cNvSpPr>
          <p:nvPr>
            <p:ph idx="1"/>
          </p:nvPr>
        </p:nvSpPr>
        <p:spPr/>
        <p:txBody>
          <a:bodyPr>
            <a:normAutofit/>
          </a:bodyPr>
          <a:lstStyle/>
          <a:p>
            <a:r>
              <a:rPr lang="en-US" sz="1800" dirty="0"/>
              <a:t>Human life is composed of stories. Narratives construct memory, organize time, and create identity (</a:t>
            </a:r>
            <a:r>
              <a:rPr lang="en-US" sz="1800" dirty="0" err="1"/>
              <a:t>Ricoeur</a:t>
            </a:r>
            <a:r>
              <a:rPr lang="en-US" sz="1800" dirty="0"/>
              <a:t>, 1981; </a:t>
            </a:r>
            <a:r>
              <a:rPr lang="en-US" sz="1800" dirty="0" err="1"/>
              <a:t>MacIntyre</a:t>
            </a:r>
            <a:r>
              <a:rPr lang="en-US" sz="1800" dirty="0"/>
              <a:t>, 2007); stories integrate facts and feelings (Fulford, 1999). Narratives are the only means by which people can communicate what goes on inside them and what links them to others. Personal narratives are “the most internally consistent interpretation of presently understood past, experience past and anticipated future.”  (</a:t>
            </a:r>
            <a:r>
              <a:rPr lang="en-US" sz="1800" dirty="0" err="1"/>
              <a:t>Cohler</a:t>
            </a:r>
            <a:r>
              <a:rPr lang="en-US" sz="1800" dirty="0"/>
              <a:t>, 1982, p.207).”</a:t>
            </a:r>
          </a:p>
          <a:p>
            <a:r>
              <a:rPr lang="en-US" sz="1800" dirty="0" err="1"/>
              <a:t>Josselson</a:t>
            </a:r>
            <a:r>
              <a:rPr lang="en-US" sz="1800" dirty="0"/>
              <a:t>, R. (2013). </a:t>
            </a:r>
            <a:r>
              <a:rPr lang="en-US" sz="1800" i="1" dirty="0"/>
              <a:t>Interviewing for qualitative inquiry. </a:t>
            </a:r>
            <a:r>
              <a:rPr lang="en-US" sz="1800" dirty="0" err="1"/>
              <a:t>NewYork</a:t>
            </a:r>
            <a:r>
              <a:rPr lang="en-US" sz="1800" dirty="0"/>
              <a:t>: The Guilford Press.</a:t>
            </a:r>
          </a:p>
          <a:p>
            <a:endParaRPr lang="en-US" sz="1800" dirty="0"/>
          </a:p>
          <a:p>
            <a:endParaRPr lang="en-US" dirty="0"/>
          </a:p>
          <a:p>
            <a:endParaRPr lang="en-US" dirty="0"/>
          </a:p>
        </p:txBody>
      </p:sp>
    </p:spTree>
    <p:extLst>
      <p:ext uri="{BB962C8B-B14F-4D97-AF65-F5344CB8AC3E}">
        <p14:creationId xmlns:p14="http://schemas.microsoft.com/office/powerpoint/2010/main" val="3964481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0DBD-C275-4ADF-8355-3B83C7AAD125}"/>
              </a:ext>
            </a:extLst>
          </p:cNvPr>
          <p:cNvSpPr>
            <a:spLocks noGrp="1"/>
          </p:cNvSpPr>
          <p:nvPr>
            <p:ph type="title"/>
          </p:nvPr>
        </p:nvSpPr>
        <p:spPr/>
        <p:txBody>
          <a:bodyPr/>
          <a:lstStyle/>
          <a:p>
            <a:r>
              <a:rPr lang="en-US" dirty="0" err="1"/>
              <a:t>Josselson</a:t>
            </a:r>
            <a:r>
              <a:rPr lang="en-US" dirty="0"/>
              <a:t> cont’d</a:t>
            </a:r>
          </a:p>
        </p:txBody>
      </p:sp>
      <p:sp>
        <p:nvSpPr>
          <p:cNvPr id="3" name="Content Placeholder 2">
            <a:extLst>
              <a:ext uri="{FF2B5EF4-FFF2-40B4-BE49-F238E27FC236}">
                <a16:creationId xmlns:a16="http://schemas.microsoft.com/office/drawing/2014/main" id="{153802C3-9B19-41F5-8685-30368C40D497}"/>
              </a:ext>
            </a:extLst>
          </p:cNvPr>
          <p:cNvSpPr>
            <a:spLocks noGrp="1"/>
          </p:cNvSpPr>
          <p:nvPr>
            <p:ph idx="1"/>
          </p:nvPr>
        </p:nvSpPr>
        <p:spPr/>
        <p:txBody>
          <a:bodyPr>
            <a:normAutofit/>
          </a:bodyPr>
          <a:lstStyle/>
          <a:p>
            <a:r>
              <a:rPr lang="en-US" sz="2100" dirty="0"/>
              <a:t>A narrative interview is open-ended and extended. Its is focused initially on a topic of interest to the researcher, but interviewees are encouraged to place their own meanings into the dialogue. The nuances of experience, the subtleties of subjectivity, and the shadings of though and emotions are the focus of attention.   </a:t>
            </a:r>
            <a:r>
              <a:rPr lang="en-US" sz="2100" dirty="0" err="1"/>
              <a:t>P.xi</a:t>
            </a:r>
            <a:r>
              <a:rPr lang="en-US" sz="2100" dirty="0"/>
              <a:t> </a:t>
            </a:r>
          </a:p>
        </p:txBody>
      </p:sp>
    </p:spTree>
    <p:extLst>
      <p:ext uri="{BB962C8B-B14F-4D97-AF65-F5344CB8AC3E}">
        <p14:creationId xmlns:p14="http://schemas.microsoft.com/office/powerpoint/2010/main" val="230862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C042-9037-47B7-A290-FD62E5B48374}"/>
              </a:ext>
            </a:extLst>
          </p:cNvPr>
          <p:cNvSpPr>
            <a:spLocks noGrp="1"/>
          </p:cNvSpPr>
          <p:nvPr>
            <p:ph type="title"/>
          </p:nvPr>
        </p:nvSpPr>
        <p:spPr/>
        <p:txBody>
          <a:bodyPr/>
          <a:lstStyle/>
          <a:p>
            <a:r>
              <a:rPr lang="en-US" dirty="0"/>
              <a:t>Nelson et al</a:t>
            </a:r>
          </a:p>
        </p:txBody>
      </p:sp>
      <p:sp>
        <p:nvSpPr>
          <p:cNvPr id="3" name="Content Placeholder 2">
            <a:extLst>
              <a:ext uri="{FF2B5EF4-FFF2-40B4-BE49-F238E27FC236}">
                <a16:creationId xmlns:a16="http://schemas.microsoft.com/office/drawing/2014/main" id="{98CB6121-8789-45E3-B876-258E355231BA}"/>
              </a:ext>
            </a:extLst>
          </p:cNvPr>
          <p:cNvSpPr>
            <a:spLocks noGrp="1"/>
          </p:cNvSpPr>
          <p:nvPr>
            <p:ph idx="1"/>
          </p:nvPr>
        </p:nvSpPr>
        <p:spPr/>
        <p:txBody>
          <a:bodyPr/>
          <a:lstStyle/>
          <a:p>
            <a:pPr marL="0" indent="0">
              <a:buNone/>
            </a:pPr>
            <a:r>
              <a:rPr lang="en-US" dirty="0"/>
              <a:t>“</a:t>
            </a:r>
            <a:r>
              <a:rPr lang="en-US" sz="1500" dirty="0"/>
              <a:t>Narrative research studies the whole person in context and examines whole lives. Stories convey information in a present time sense and include a felt sense, giving new perspectives and clarity to understanding experiences.  The patterns of these experiences become apparent. Storytelling taps unconscious emotional material and memories that contain salient content about an event(Nelson et al, 2008, pg. 128).”</a:t>
            </a:r>
          </a:p>
          <a:p>
            <a:pPr marL="0" indent="0">
              <a:buNone/>
            </a:pPr>
            <a:r>
              <a:rPr lang="en-US" sz="1500" dirty="0"/>
              <a:t>Nelson, A., McClintock, C., Nash </a:t>
            </a:r>
            <a:r>
              <a:rPr lang="en-US" sz="1500" dirty="0" err="1"/>
              <a:t>Shawver</a:t>
            </a:r>
            <a:r>
              <a:rPr lang="en-US" sz="1500" dirty="0"/>
              <a:t>, M., Perez-Ferguson, A. &amp;</a:t>
            </a:r>
          </a:p>
          <a:p>
            <a:pPr>
              <a:buNone/>
            </a:pPr>
            <a:r>
              <a:rPr lang="en-US" sz="1500" dirty="0"/>
              <a:t>	Thompson, G. (2008). Storytelling narratives: social bonding as key for youth at risk. </a:t>
            </a:r>
            <a:r>
              <a:rPr lang="en-US" sz="1500" i="1" dirty="0"/>
              <a:t>Child and Youth Care Form</a:t>
            </a:r>
            <a:r>
              <a:rPr lang="en-US" sz="1500" dirty="0"/>
              <a:t>, 37, 127-137</a:t>
            </a:r>
          </a:p>
          <a:p>
            <a:endParaRPr lang="en-US" dirty="0"/>
          </a:p>
        </p:txBody>
      </p:sp>
    </p:spTree>
    <p:extLst>
      <p:ext uri="{BB962C8B-B14F-4D97-AF65-F5344CB8AC3E}">
        <p14:creationId xmlns:p14="http://schemas.microsoft.com/office/powerpoint/2010/main" val="381811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2D2EEC-4365-46B7-9FF2-865350FF1862}"/>
              </a:ext>
            </a:extLst>
          </p:cNvPr>
          <p:cNvGraphicFramePr>
            <a:graphicFrameLocks noGrp="1"/>
          </p:cNvGraphicFramePr>
          <p:nvPr/>
        </p:nvGraphicFramePr>
        <p:xfrm>
          <a:off x="4317424" y="656705"/>
          <a:ext cx="6630436" cy="5727468"/>
        </p:xfrm>
        <a:graphic>
          <a:graphicData uri="http://schemas.openxmlformats.org/drawingml/2006/table">
            <a:tbl>
              <a:tblPr firstRow="1" firstCol="1" bandRow="1">
                <a:tableStyleId>{5C22544A-7EE6-4342-B048-85BDC9FD1C3A}</a:tableStyleId>
              </a:tblPr>
              <a:tblGrid>
                <a:gridCol w="1657609">
                  <a:extLst>
                    <a:ext uri="{9D8B030D-6E8A-4147-A177-3AD203B41FA5}">
                      <a16:colId xmlns:a16="http://schemas.microsoft.com/office/drawing/2014/main" val="2179095689"/>
                    </a:ext>
                  </a:extLst>
                </a:gridCol>
                <a:gridCol w="1657609">
                  <a:extLst>
                    <a:ext uri="{9D8B030D-6E8A-4147-A177-3AD203B41FA5}">
                      <a16:colId xmlns:a16="http://schemas.microsoft.com/office/drawing/2014/main" val="115600002"/>
                    </a:ext>
                  </a:extLst>
                </a:gridCol>
                <a:gridCol w="1657609">
                  <a:extLst>
                    <a:ext uri="{9D8B030D-6E8A-4147-A177-3AD203B41FA5}">
                      <a16:colId xmlns:a16="http://schemas.microsoft.com/office/drawing/2014/main" val="3320526494"/>
                    </a:ext>
                  </a:extLst>
                </a:gridCol>
                <a:gridCol w="1657609">
                  <a:extLst>
                    <a:ext uri="{9D8B030D-6E8A-4147-A177-3AD203B41FA5}">
                      <a16:colId xmlns:a16="http://schemas.microsoft.com/office/drawing/2014/main" val="1601480901"/>
                    </a:ext>
                  </a:extLst>
                </a:gridCol>
              </a:tblGrid>
              <a:tr h="478216">
                <a:tc>
                  <a:txBody>
                    <a:bodyPr/>
                    <a:lstStyle/>
                    <a:p>
                      <a:pPr marL="0" marR="0">
                        <a:lnSpc>
                          <a:spcPct val="107000"/>
                        </a:lnSpc>
                        <a:spcBef>
                          <a:spcPts val="0"/>
                        </a:spcBef>
                        <a:spcAft>
                          <a:spcPts val="0"/>
                        </a:spcAft>
                      </a:pPr>
                      <a:r>
                        <a:rPr lang="en-US" sz="900">
                          <a:effectLst/>
                        </a:rPr>
                        <a:t>Research Method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Privileged Way of Knowing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Data</a:t>
                      </a:r>
                      <a:endParaRPr lang="en-US" sz="800">
                        <a:effectLst/>
                      </a:endParaRPr>
                    </a:p>
                    <a:p>
                      <a:pPr marL="0" marR="0">
                        <a:lnSpc>
                          <a:spcPct val="107000"/>
                        </a:lnSpc>
                        <a:spcBef>
                          <a:spcPts val="0"/>
                        </a:spcBef>
                        <a:spcAft>
                          <a:spcPts val="0"/>
                        </a:spcAft>
                      </a:pPr>
                      <a:r>
                        <a:rPr lang="en-US" sz="900">
                          <a:effectLst/>
                        </a:rPr>
                        <a:t>Collection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Data Analysis</a:t>
                      </a:r>
                      <a:endParaRPr lang="en-US" sz="800">
                        <a:effectLst/>
                      </a:endParaRPr>
                    </a:p>
                    <a:p>
                      <a:pPr marL="0" marR="0">
                        <a:lnSpc>
                          <a:spcPct val="107000"/>
                        </a:lnSpc>
                        <a:spcBef>
                          <a:spcPts val="0"/>
                        </a:spcBef>
                        <a:spcAft>
                          <a:spcPts val="0"/>
                        </a:spcAft>
                      </a:pPr>
                      <a:r>
                        <a:rPr lang="en-US" sz="900">
                          <a:effectLst/>
                        </a:rPr>
                        <a:t>By Method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3449451069"/>
                  </a:ext>
                </a:extLst>
              </a:tr>
              <a:tr h="478216">
                <a:tc>
                  <a:txBody>
                    <a:bodyPr/>
                    <a:lstStyle/>
                    <a:p>
                      <a:pPr marL="0" marR="0">
                        <a:lnSpc>
                          <a:spcPct val="107000"/>
                        </a:lnSpc>
                        <a:spcBef>
                          <a:spcPts val="0"/>
                        </a:spcBef>
                        <a:spcAft>
                          <a:spcPts val="0"/>
                        </a:spcAft>
                      </a:pPr>
                      <a:r>
                        <a:rPr lang="en-US" sz="900">
                          <a:effectLst/>
                        </a:rPr>
                        <a:t>Open ended qualitative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Life in context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rowSpan="8">
                  <a:txBody>
                    <a:bodyPr/>
                    <a:lstStyle/>
                    <a:p>
                      <a:pPr marL="0" marR="0">
                        <a:lnSpc>
                          <a:spcPct val="107000"/>
                        </a:lnSpc>
                        <a:spcBef>
                          <a:spcPts val="0"/>
                        </a:spcBef>
                        <a:spcAft>
                          <a:spcPts val="0"/>
                        </a:spcAft>
                      </a:pPr>
                      <a:r>
                        <a:rPr lang="en-US" sz="900" dirty="0">
                          <a:effectLst/>
                        </a:rPr>
                        <a:t>Qualitative Interviews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Content Analysis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3124176878"/>
                  </a:ext>
                </a:extLst>
              </a:tr>
              <a:tr h="233549">
                <a:tc>
                  <a:txBody>
                    <a:bodyPr/>
                    <a:lstStyle/>
                    <a:p>
                      <a:pPr marL="0" marR="0">
                        <a:lnSpc>
                          <a:spcPct val="107000"/>
                        </a:lnSpc>
                        <a:spcBef>
                          <a:spcPts val="0"/>
                        </a:spcBef>
                        <a:spcAft>
                          <a:spcPts val="0"/>
                        </a:spcAft>
                      </a:pPr>
                      <a:r>
                        <a:rPr lang="en-US" sz="900">
                          <a:effectLst/>
                        </a:rPr>
                        <a:t>Narrative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Voice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vMerge="1">
                  <a:txBody>
                    <a:bodyPr/>
                    <a:lstStyle/>
                    <a:p>
                      <a:endParaRPr lang="en-US"/>
                    </a:p>
                  </a:txBody>
                  <a:tcPr/>
                </a:tc>
                <a:tc>
                  <a:txBody>
                    <a:bodyPr/>
                    <a:lstStyle/>
                    <a:p>
                      <a:pPr marL="0" marR="0">
                        <a:lnSpc>
                          <a:spcPct val="107000"/>
                        </a:lnSpc>
                        <a:spcBef>
                          <a:spcPts val="0"/>
                        </a:spcBef>
                        <a:spcAft>
                          <a:spcPts val="0"/>
                        </a:spcAft>
                      </a:pPr>
                      <a:r>
                        <a:rPr lang="en-US" sz="900">
                          <a:effectLst/>
                        </a:rPr>
                        <a:t>Content Analysis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1864571672"/>
                  </a:ext>
                </a:extLst>
              </a:tr>
              <a:tr h="233549">
                <a:tc>
                  <a:txBody>
                    <a:bodyPr/>
                    <a:lstStyle/>
                    <a:p>
                      <a:pPr marL="0" marR="0">
                        <a:lnSpc>
                          <a:spcPct val="107000"/>
                        </a:lnSpc>
                        <a:spcBef>
                          <a:spcPts val="0"/>
                        </a:spcBef>
                        <a:spcAft>
                          <a:spcPts val="0"/>
                        </a:spcAft>
                      </a:pPr>
                      <a:r>
                        <a:rPr lang="en-US" sz="900">
                          <a:effectLst/>
                        </a:rPr>
                        <a:t>Phenomenology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Experience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vMerge="1">
                  <a:txBody>
                    <a:bodyPr/>
                    <a:lstStyle/>
                    <a:p>
                      <a:endParaRPr lang="en-US"/>
                    </a:p>
                  </a:txBody>
                  <a:tcPr/>
                </a:tc>
                <a:tc>
                  <a:txBody>
                    <a:bodyPr/>
                    <a:lstStyle/>
                    <a:p>
                      <a:pPr marL="0" marR="0">
                        <a:lnSpc>
                          <a:spcPct val="107000"/>
                        </a:lnSpc>
                        <a:spcBef>
                          <a:spcPts val="0"/>
                        </a:spcBef>
                        <a:spcAft>
                          <a:spcPts val="0"/>
                        </a:spcAft>
                      </a:pPr>
                      <a:r>
                        <a:rPr lang="en-US" sz="900">
                          <a:effectLst/>
                        </a:rPr>
                        <a:t>Content Analysis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1819411432"/>
                  </a:ext>
                </a:extLst>
              </a:tr>
              <a:tr h="233549">
                <a:tc>
                  <a:txBody>
                    <a:bodyPr/>
                    <a:lstStyle/>
                    <a:p>
                      <a:pPr marL="0" marR="0">
                        <a:lnSpc>
                          <a:spcPct val="107000"/>
                        </a:lnSpc>
                        <a:spcBef>
                          <a:spcPts val="0"/>
                        </a:spcBef>
                        <a:spcAft>
                          <a:spcPts val="0"/>
                        </a:spcAft>
                      </a:pPr>
                      <a:r>
                        <a:rPr lang="en-US" sz="900">
                          <a:effectLst/>
                        </a:rPr>
                        <a:t>Heuristic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Interaction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vMerge="1">
                  <a:txBody>
                    <a:bodyPr/>
                    <a:lstStyle/>
                    <a:p>
                      <a:endParaRPr lang="en-US"/>
                    </a:p>
                  </a:txBody>
                  <a:tcPr/>
                </a:tc>
                <a:tc>
                  <a:txBody>
                    <a:bodyPr/>
                    <a:lstStyle/>
                    <a:p>
                      <a:pPr marL="0" marR="0">
                        <a:lnSpc>
                          <a:spcPct val="107000"/>
                        </a:lnSpc>
                        <a:spcBef>
                          <a:spcPts val="0"/>
                        </a:spcBef>
                        <a:spcAft>
                          <a:spcPts val="0"/>
                        </a:spcAft>
                      </a:pPr>
                      <a:r>
                        <a:rPr lang="en-US" sz="900">
                          <a:effectLst/>
                        </a:rPr>
                        <a:t>Composite Story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872487047"/>
                  </a:ext>
                </a:extLst>
              </a:tr>
              <a:tr h="478216">
                <a:tc>
                  <a:txBody>
                    <a:bodyPr/>
                    <a:lstStyle/>
                    <a:p>
                      <a:pPr marL="0" marR="0">
                        <a:lnSpc>
                          <a:spcPct val="107000"/>
                        </a:lnSpc>
                        <a:spcBef>
                          <a:spcPts val="0"/>
                        </a:spcBef>
                        <a:spcAft>
                          <a:spcPts val="0"/>
                        </a:spcAft>
                      </a:pPr>
                      <a:r>
                        <a:rPr lang="en-US" sz="900">
                          <a:effectLst/>
                        </a:rPr>
                        <a:t>PAR Participant Action Research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Participation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vMerge="1">
                  <a:txBody>
                    <a:bodyPr/>
                    <a:lstStyle/>
                    <a:p>
                      <a:endParaRPr lang="en-US"/>
                    </a:p>
                  </a:txBody>
                  <a:tcPr/>
                </a:tc>
                <a:tc>
                  <a:txBody>
                    <a:bodyPr/>
                    <a:lstStyle/>
                    <a:p>
                      <a:pPr marL="0" marR="0">
                        <a:lnSpc>
                          <a:spcPct val="107000"/>
                        </a:lnSpc>
                        <a:spcBef>
                          <a:spcPts val="0"/>
                        </a:spcBef>
                        <a:spcAft>
                          <a:spcPts val="0"/>
                        </a:spcAft>
                      </a:pPr>
                      <a:r>
                        <a:rPr lang="en-US" sz="900">
                          <a:effectLst/>
                        </a:rPr>
                        <a:t>Content Analysis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2929647192"/>
                  </a:ext>
                </a:extLst>
              </a:tr>
              <a:tr h="478216">
                <a:tc>
                  <a:txBody>
                    <a:bodyPr/>
                    <a:lstStyle/>
                    <a:p>
                      <a:pPr marL="0" marR="0">
                        <a:lnSpc>
                          <a:spcPct val="107000"/>
                        </a:lnSpc>
                        <a:spcBef>
                          <a:spcPts val="0"/>
                        </a:spcBef>
                        <a:spcAft>
                          <a:spcPts val="0"/>
                        </a:spcAft>
                      </a:pPr>
                      <a:r>
                        <a:rPr lang="en-US" sz="900">
                          <a:effectLst/>
                        </a:rPr>
                        <a:t>Co-inquiry</a:t>
                      </a:r>
                      <a:endParaRPr lang="en-US" sz="800">
                        <a:effectLst/>
                      </a:endParaRPr>
                    </a:p>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dirty="0">
                          <a:effectLst/>
                        </a:rPr>
                        <a:t>Collaboration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vMerge="1">
                  <a:txBody>
                    <a:bodyPr/>
                    <a:lstStyle/>
                    <a:p>
                      <a:endParaRPr lang="en-US"/>
                    </a:p>
                  </a:txBody>
                  <a:tcPr/>
                </a:tc>
                <a:tc>
                  <a:txBody>
                    <a:bodyPr/>
                    <a:lstStyle/>
                    <a:p>
                      <a:pPr marL="0" marR="0">
                        <a:lnSpc>
                          <a:spcPct val="107000"/>
                        </a:lnSpc>
                        <a:spcBef>
                          <a:spcPts val="0"/>
                        </a:spcBef>
                        <a:spcAft>
                          <a:spcPts val="0"/>
                        </a:spcAft>
                      </a:pPr>
                      <a:r>
                        <a:rPr lang="en-US" sz="900">
                          <a:effectLst/>
                        </a:rPr>
                        <a:t>Group Content Analysis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1203509738"/>
                  </a:ext>
                </a:extLst>
              </a:tr>
              <a:tr h="233549">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vMerge="1">
                  <a:txBody>
                    <a:bodyPr/>
                    <a:lstStyle/>
                    <a:p>
                      <a:endParaRPr lang="en-US"/>
                    </a:p>
                  </a:txBody>
                  <a:tcPr/>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130659595"/>
                  </a:ext>
                </a:extLst>
              </a:tr>
              <a:tr h="478216">
                <a:tc>
                  <a:txBody>
                    <a:bodyPr/>
                    <a:lstStyle/>
                    <a:p>
                      <a:pPr marL="0" marR="0">
                        <a:lnSpc>
                          <a:spcPct val="107000"/>
                        </a:lnSpc>
                        <a:spcBef>
                          <a:spcPts val="0"/>
                        </a:spcBef>
                        <a:spcAft>
                          <a:spcPts val="0"/>
                        </a:spcAft>
                      </a:pPr>
                      <a:r>
                        <a:rPr lang="en-US" sz="900">
                          <a:effectLst/>
                        </a:rPr>
                        <a:t>Grounded Theory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Openness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vMerge="1">
                  <a:txBody>
                    <a:bodyPr/>
                    <a:lstStyle/>
                    <a:p>
                      <a:endParaRPr lang="en-US"/>
                    </a:p>
                  </a:txBody>
                  <a:tcPr/>
                </a:tc>
                <a:tc>
                  <a:txBody>
                    <a:bodyPr/>
                    <a:lstStyle/>
                    <a:p>
                      <a:pPr marL="0" marR="0">
                        <a:lnSpc>
                          <a:spcPct val="107000"/>
                        </a:lnSpc>
                        <a:spcBef>
                          <a:spcPts val="0"/>
                        </a:spcBef>
                        <a:spcAft>
                          <a:spcPts val="0"/>
                        </a:spcAft>
                      </a:pPr>
                      <a:r>
                        <a:rPr lang="en-US" sz="900">
                          <a:effectLst/>
                        </a:rPr>
                        <a:t>Content Analysis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1552274196"/>
                  </a:ext>
                </a:extLst>
              </a:tr>
              <a:tr h="722880">
                <a:tc>
                  <a:txBody>
                    <a:bodyPr/>
                    <a:lstStyle/>
                    <a:p>
                      <a:pPr marL="0" marR="0">
                        <a:lnSpc>
                          <a:spcPct val="107000"/>
                        </a:lnSpc>
                        <a:spcBef>
                          <a:spcPts val="0"/>
                        </a:spcBef>
                        <a:spcAft>
                          <a:spcPts val="0"/>
                        </a:spcAft>
                      </a:pPr>
                      <a:r>
                        <a:rPr lang="en-US" sz="900">
                          <a:effectLst/>
                        </a:rPr>
                        <a:t>Ethnography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Cultural context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Interviews</a:t>
                      </a:r>
                      <a:endParaRPr lang="en-US" sz="800">
                        <a:effectLst/>
                      </a:endParaRPr>
                    </a:p>
                    <a:p>
                      <a:pPr marL="0" marR="0">
                        <a:lnSpc>
                          <a:spcPct val="107000"/>
                        </a:lnSpc>
                        <a:spcBef>
                          <a:spcPts val="0"/>
                        </a:spcBef>
                        <a:spcAft>
                          <a:spcPts val="0"/>
                        </a:spcAft>
                      </a:pPr>
                      <a:r>
                        <a:rPr lang="en-US" sz="900">
                          <a:effectLst/>
                        </a:rPr>
                        <a:t>Field Journals</a:t>
                      </a:r>
                      <a:endParaRPr lang="en-US" sz="800">
                        <a:effectLst/>
                      </a:endParaRPr>
                    </a:p>
                    <a:p>
                      <a:pPr marL="0" marR="0">
                        <a:lnSpc>
                          <a:spcPct val="107000"/>
                        </a:lnSpc>
                        <a:spcBef>
                          <a:spcPts val="0"/>
                        </a:spcBef>
                        <a:spcAft>
                          <a:spcPts val="0"/>
                        </a:spcAft>
                      </a:pPr>
                      <a:r>
                        <a:rPr lang="en-US" sz="900">
                          <a:effectLst/>
                        </a:rPr>
                        <a:t>Artifacts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Content Analysis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2086702906"/>
                  </a:ext>
                </a:extLst>
              </a:tr>
              <a:tr h="478216">
                <a:tc>
                  <a:txBody>
                    <a:bodyPr/>
                    <a:lstStyle/>
                    <a:p>
                      <a:pPr marL="0" marR="0">
                        <a:lnSpc>
                          <a:spcPct val="107000"/>
                        </a:lnSpc>
                        <a:spcBef>
                          <a:spcPts val="0"/>
                        </a:spcBef>
                        <a:spcAft>
                          <a:spcPts val="0"/>
                        </a:spcAft>
                      </a:pPr>
                      <a:r>
                        <a:rPr lang="en-US" sz="900">
                          <a:effectLst/>
                        </a:rPr>
                        <a:t>Hermeneutic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Deep meaning of text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Interviews </a:t>
                      </a:r>
                      <a:endParaRPr lang="en-US" sz="800">
                        <a:effectLst/>
                      </a:endParaRPr>
                    </a:p>
                    <a:p>
                      <a:pPr marL="0" marR="0">
                        <a:lnSpc>
                          <a:spcPct val="107000"/>
                        </a:lnSpc>
                        <a:spcBef>
                          <a:spcPts val="0"/>
                        </a:spcBef>
                        <a:spcAft>
                          <a:spcPts val="0"/>
                        </a:spcAft>
                      </a:pPr>
                      <a:r>
                        <a:rPr lang="en-US" sz="900">
                          <a:effectLst/>
                        </a:rPr>
                        <a:t>Texts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Content Analysis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1185121565"/>
                  </a:ext>
                </a:extLst>
              </a:tr>
              <a:tr h="722880">
                <a:tc>
                  <a:txBody>
                    <a:bodyPr/>
                    <a:lstStyle/>
                    <a:p>
                      <a:pPr marL="0" marR="0">
                        <a:lnSpc>
                          <a:spcPct val="107000"/>
                        </a:lnSpc>
                        <a:spcBef>
                          <a:spcPts val="0"/>
                        </a:spcBef>
                        <a:spcAft>
                          <a:spcPts val="0"/>
                        </a:spcAft>
                      </a:pPr>
                      <a:r>
                        <a:rPr lang="en-US" sz="900">
                          <a:effectLst/>
                        </a:rPr>
                        <a:t>Case Study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In-Depth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Interviews</a:t>
                      </a:r>
                      <a:endParaRPr lang="en-US" sz="800">
                        <a:effectLst/>
                      </a:endParaRPr>
                    </a:p>
                    <a:p>
                      <a:pPr marL="0" marR="0">
                        <a:lnSpc>
                          <a:spcPct val="107000"/>
                        </a:lnSpc>
                        <a:spcBef>
                          <a:spcPts val="0"/>
                        </a:spcBef>
                        <a:spcAft>
                          <a:spcPts val="0"/>
                        </a:spcAft>
                      </a:pPr>
                      <a:r>
                        <a:rPr lang="en-US" sz="900">
                          <a:effectLst/>
                        </a:rPr>
                        <a:t>Artifacts</a:t>
                      </a:r>
                      <a:endParaRPr lang="en-US" sz="800">
                        <a:effectLst/>
                      </a:endParaRPr>
                    </a:p>
                    <a:p>
                      <a:pPr marL="0" marR="0">
                        <a:lnSpc>
                          <a:spcPct val="107000"/>
                        </a:lnSpc>
                        <a:spcBef>
                          <a:spcPts val="0"/>
                        </a:spcBef>
                        <a:spcAft>
                          <a:spcPts val="0"/>
                        </a:spcAft>
                      </a:pPr>
                      <a:r>
                        <a:rPr lang="en-US" sz="900">
                          <a:effectLst/>
                        </a:rPr>
                        <a:t>Field Journals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1589772760"/>
                  </a:ext>
                </a:extLst>
              </a:tr>
              <a:tr h="478216">
                <a:tc>
                  <a:txBody>
                    <a:bodyPr/>
                    <a:lstStyle/>
                    <a:p>
                      <a:pPr marL="0" marR="0">
                        <a:lnSpc>
                          <a:spcPct val="107000"/>
                        </a:lnSpc>
                        <a:spcBef>
                          <a:spcPts val="0"/>
                        </a:spcBef>
                        <a:spcAft>
                          <a:spcPts val="0"/>
                        </a:spcAft>
                      </a:pPr>
                      <a:r>
                        <a:rPr lang="en-US" sz="900">
                          <a:effectLst/>
                        </a:rPr>
                        <a:t>Autoethnography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Personal memory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a:effectLst/>
                        </a:rPr>
                        <a:t>Journals</a:t>
                      </a:r>
                      <a:endParaRPr lang="en-US" sz="800">
                        <a:effectLst/>
                      </a:endParaRPr>
                    </a:p>
                    <a:p>
                      <a:pPr marL="0" marR="0">
                        <a:lnSpc>
                          <a:spcPct val="107000"/>
                        </a:lnSpc>
                        <a:spcBef>
                          <a:spcPts val="0"/>
                        </a:spcBef>
                        <a:spcAft>
                          <a:spcPts val="0"/>
                        </a:spcAft>
                      </a:pPr>
                      <a:r>
                        <a:rPr lang="en-US" sz="900">
                          <a:effectLst/>
                        </a:rPr>
                        <a:t>Artifacts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tc>
                  <a:txBody>
                    <a:bodyPr/>
                    <a:lstStyle/>
                    <a:p>
                      <a:pPr marL="0" marR="0">
                        <a:lnSpc>
                          <a:spcPct val="107000"/>
                        </a:lnSpc>
                        <a:spcBef>
                          <a:spcPts val="0"/>
                        </a:spcBef>
                        <a:spcAft>
                          <a:spcPts val="0"/>
                        </a:spcAft>
                      </a:pPr>
                      <a:r>
                        <a:rPr lang="en-US" sz="900" dirty="0">
                          <a:effectLst/>
                        </a:rPr>
                        <a:t>Content Analysis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60" marR="51360" marT="0" marB="0"/>
                </a:tc>
                <a:extLst>
                  <a:ext uri="{0D108BD9-81ED-4DB2-BD59-A6C34878D82A}">
                    <a16:rowId xmlns:a16="http://schemas.microsoft.com/office/drawing/2014/main" val="3487858315"/>
                  </a:ext>
                </a:extLst>
              </a:tr>
            </a:tbl>
          </a:graphicData>
        </a:graphic>
      </p:graphicFrame>
      <p:sp>
        <p:nvSpPr>
          <p:cNvPr id="3" name="Rectangle 1">
            <a:extLst>
              <a:ext uri="{FF2B5EF4-FFF2-40B4-BE49-F238E27FC236}">
                <a16:creationId xmlns:a16="http://schemas.microsoft.com/office/drawing/2014/main" id="{229DA094-D7EA-4A60-A182-9D32FF10044A}"/>
              </a:ext>
            </a:extLst>
          </p:cNvPr>
          <p:cNvSpPr>
            <a:spLocks noChangeArrowheads="1"/>
          </p:cNvSpPr>
          <p:nvPr/>
        </p:nvSpPr>
        <p:spPr bwMode="auto">
          <a:xfrm>
            <a:off x="4318000" y="2217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6667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AF7C-2DF8-4C1E-8DDF-E109DB4A6FBF}"/>
              </a:ext>
            </a:extLst>
          </p:cNvPr>
          <p:cNvSpPr>
            <a:spLocks noGrp="1"/>
          </p:cNvSpPr>
          <p:nvPr>
            <p:ph type="title"/>
          </p:nvPr>
        </p:nvSpPr>
        <p:spPr/>
        <p:txBody>
          <a:bodyPr/>
          <a:lstStyle/>
          <a:p>
            <a:r>
              <a:rPr lang="en-US" dirty="0"/>
              <a:t>Validity &amp; Reliability</a:t>
            </a:r>
          </a:p>
        </p:txBody>
      </p:sp>
      <p:graphicFrame>
        <p:nvGraphicFramePr>
          <p:cNvPr id="4" name="Content Placeholder 3">
            <a:extLst>
              <a:ext uri="{FF2B5EF4-FFF2-40B4-BE49-F238E27FC236}">
                <a16:creationId xmlns:a16="http://schemas.microsoft.com/office/drawing/2014/main" id="{2ECCE869-23C1-43E8-B57C-3F3E70506477}"/>
              </a:ext>
            </a:extLst>
          </p:cNvPr>
          <p:cNvGraphicFramePr>
            <a:graphicFrameLocks noGrp="1"/>
          </p:cNvGraphicFramePr>
          <p:nvPr>
            <p:ph sz="quarter" idx="13"/>
          </p:nvPr>
        </p:nvGraphicFramePr>
        <p:xfrm>
          <a:off x="3170561" y="2341689"/>
          <a:ext cx="5850878" cy="3478276"/>
        </p:xfrm>
        <a:graphic>
          <a:graphicData uri="http://schemas.openxmlformats.org/drawingml/2006/table">
            <a:tbl>
              <a:tblPr firstRow="1" firstCol="1" bandRow="1">
                <a:tableStyleId>{5C22544A-7EE6-4342-B048-85BDC9FD1C3A}</a:tableStyleId>
              </a:tblPr>
              <a:tblGrid>
                <a:gridCol w="1949876">
                  <a:extLst>
                    <a:ext uri="{9D8B030D-6E8A-4147-A177-3AD203B41FA5}">
                      <a16:colId xmlns:a16="http://schemas.microsoft.com/office/drawing/2014/main" val="2188116544"/>
                    </a:ext>
                  </a:extLst>
                </a:gridCol>
                <a:gridCol w="1950501">
                  <a:extLst>
                    <a:ext uri="{9D8B030D-6E8A-4147-A177-3AD203B41FA5}">
                      <a16:colId xmlns:a16="http://schemas.microsoft.com/office/drawing/2014/main" val="3071008082"/>
                    </a:ext>
                  </a:extLst>
                </a:gridCol>
                <a:gridCol w="1950501">
                  <a:extLst>
                    <a:ext uri="{9D8B030D-6E8A-4147-A177-3AD203B41FA5}">
                      <a16:colId xmlns:a16="http://schemas.microsoft.com/office/drawing/2014/main" val="3605879033"/>
                    </a:ext>
                  </a:extLst>
                </a:gridCol>
              </a:tblGrid>
              <a:tr h="183411">
                <a:tc gridSpan="3">
                  <a:txBody>
                    <a:bodyPr/>
                    <a:lstStyle/>
                    <a:p>
                      <a:pPr marL="0" marR="0" algn="ctr">
                        <a:lnSpc>
                          <a:spcPct val="107000"/>
                        </a:lnSpc>
                        <a:spcBef>
                          <a:spcPts val="0"/>
                        </a:spcBef>
                        <a:spcAft>
                          <a:spcPts val="0"/>
                        </a:spcAft>
                      </a:pPr>
                      <a:r>
                        <a:rPr lang="en-US" sz="1200">
                          <a:effectLst/>
                        </a:rPr>
                        <a:t>Quantitative &amp; Qualitative Reliability &amp; Validity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3782803"/>
                  </a:ext>
                </a:extLst>
              </a:tr>
              <a:tr h="761991">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a:txBody>
                    <a:bodyPr/>
                    <a:lstStyle/>
                    <a:p>
                      <a:pPr marL="0" marR="0">
                        <a:lnSpc>
                          <a:spcPct val="107000"/>
                        </a:lnSpc>
                        <a:spcBef>
                          <a:spcPts val="0"/>
                        </a:spcBef>
                        <a:spcAft>
                          <a:spcPts val="0"/>
                        </a:spcAft>
                      </a:pPr>
                      <a:r>
                        <a:rPr lang="en-US" sz="1200">
                          <a:effectLst/>
                        </a:rPr>
                        <a:t>Quant</a:t>
                      </a:r>
                      <a:endParaRPr lang="en-US" sz="1100">
                        <a:effectLst/>
                      </a:endParaRPr>
                    </a:p>
                    <a:p>
                      <a:pPr marL="0" marR="0">
                        <a:lnSpc>
                          <a:spcPct val="107000"/>
                        </a:lnSpc>
                        <a:spcBef>
                          <a:spcPts val="0"/>
                        </a:spcBef>
                        <a:spcAft>
                          <a:spcPts val="0"/>
                        </a:spcAft>
                      </a:pPr>
                      <a:r>
                        <a:rPr lang="en-US" sz="1200">
                          <a:effectLst/>
                        </a:rPr>
                        <a:t>Looking for patterns are generalizable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a:txBody>
                    <a:bodyPr/>
                    <a:lstStyle/>
                    <a:p>
                      <a:pPr marL="0" marR="0">
                        <a:lnSpc>
                          <a:spcPct val="107000"/>
                        </a:lnSpc>
                        <a:spcBef>
                          <a:spcPts val="0"/>
                        </a:spcBef>
                        <a:spcAft>
                          <a:spcPts val="0"/>
                        </a:spcAft>
                      </a:pPr>
                      <a:r>
                        <a:rPr lang="en-US" sz="1200">
                          <a:effectLst/>
                        </a:rPr>
                        <a:t>Qual</a:t>
                      </a:r>
                      <a:endParaRPr lang="en-US" sz="1100">
                        <a:effectLst/>
                      </a:endParaRPr>
                    </a:p>
                    <a:p>
                      <a:pPr marL="0" marR="0">
                        <a:lnSpc>
                          <a:spcPct val="107000"/>
                        </a:lnSpc>
                        <a:spcBef>
                          <a:spcPts val="0"/>
                        </a:spcBef>
                        <a:spcAft>
                          <a:spcPts val="0"/>
                        </a:spcAft>
                      </a:pPr>
                      <a:r>
                        <a:rPr lang="en-US" sz="1200">
                          <a:effectLst/>
                        </a:rPr>
                        <a:t>Looking for patterns from rich description of a given phenomenon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extLst>
                  <a:ext uri="{0D108BD9-81ED-4DB2-BD59-A6C34878D82A}">
                    <a16:rowId xmlns:a16="http://schemas.microsoft.com/office/drawing/2014/main" val="3965897345"/>
                  </a:ext>
                </a:extLst>
              </a:tr>
              <a:tr h="954851">
                <a:tc>
                  <a:txBody>
                    <a:bodyPr/>
                    <a:lstStyle/>
                    <a:p>
                      <a:pPr marL="0" marR="0">
                        <a:lnSpc>
                          <a:spcPct val="107000"/>
                        </a:lnSpc>
                        <a:spcBef>
                          <a:spcPts val="0"/>
                        </a:spcBef>
                        <a:spcAft>
                          <a:spcPts val="0"/>
                        </a:spcAft>
                      </a:pPr>
                      <a:r>
                        <a:rPr lang="en-US" sz="1200">
                          <a:effectLst/>
                        </a:rPr>
                        <a:t>Reliability</a:t>
                      </a:r>
                      <a:endParaRPr lang="en-US" sz="1100">
                        <a:effectLst/>
                      </a:endParaRPr>
                    </a:p>
                    <a:p>
                      <a:pPr marL="0" marR="0">
                        <a:lnSpc>
                          <a:spcPct val="107000"/>
                        </a:lnSpc>
                        <a:spcBef>
                          <a:spcPts val="0"/>
                        </a:spcBef>
                        <a:spcAft>
                          <a:spcPts val="0"/>
                        </a:spcAft>
                      </a:pPr>
                      <a:r>
                        <a:rPr lang="en-US" sz="1200">
                          <a:effectLst/>
                        </a:rPr>
                        <a:t>Consistency</a:t>
                      </a:r>
                      <a:endParaRPr lang="en-US" sz="1100">
                        <a:effectLst/>
                      </a:endParaRPr>
                    </a:p>
                    <a:p>
                      <a:pPr marL="0" marR="0">
                        <a:lnSpc>
                          <a:spcPct val="107000"/>
                        </a:lnSpc>
                        <a:spcBef>
                          <a:spcPts val="0"/>
                        </a:spcBef>
                        <a:spcAft>
                          <a:spcPts val="0"/>
                        </a:spcAft>
                      </a:pPr>
                      <a:r>
                        <a:rPr lang="en-US" sz="1200">
                          <a:effectLst/>
                        </a:rPr>
                        <a:t>Repeatability</a:t>
                      </a:r>
                      <a:endParaRPr lang="en-US" sz="1100">
                        <a:effectLst/>
                      </a:endParaRPr>
                    </a:p>
                    <a:p>
                      <a:pPr marL="0" marR="0">
                        <a:lnSpc>
                          <a:spcPct val="107000"/>
                        </a:lnSpc>
                        <a:spcBef>
                          <a:spcPts val="0"/>
                        </a:spcBef>
                        <a:spcAft>
                          <a:spcPts val="0"/>
                        </a:spcAft>
                      </a:pPr>
                      <a:r>
                        <a:rPr lang="en-US" sz="1200">
                          <a:effectLst/>
                        </a:rPr>
                        <a:t>Dependability</a:t>
                      </a:r>
                      <a:endParaRPr lang="en-US" sz="1100">
                        <a:effectLst/>
                      </a:endParaRPr>
                    </a:p>
                    <a:p>
                      <a:pPr marL="0" marR="0">
                        <a:lnSpc>
                          <a:spcPct val="107000"/>
                        </a:lnSpc>
                        <a:spcBef>
                          <a:spcPts val="0"/>
                        </a:spcBef>
                        <a:spcAft>
                          <a:spcPts val="0"/>
                        </a:spcAft>
                      </a:pPr>
                      <a:r>
                        <a:rPr lang="en-US" sz="1200">
                          <a:effectLst/>
                        </a:rPr>
                        <a:t>Stability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a:txBody>
                    <a:bodyPr/>
                    <a:lstStyle/>
                    <a:p>
                      <a:pPr marL="0" marR="0">
                        <a:lnSpc>
                          <a:spcPct val="107000"/>
                        </a:lnSpc>
                        <a:spcBef>
                          <a:spcPts val="0"/>
                        </a:spcBef>
                        <a:spcAft>
                          <a:spcPts val="0"/>
                        </a:spcAft>
                      </a:pPr>
                      <a:r>
                        <a:rPr lang="en-US" sz="1200">
                          <a:effectLst/>
                        </a:rPr>
                        <a:t>Repeated administration</a:t>
                      </a:r>
                      <a:endParaRPr lang="en-US" sz="1100">
                        <a:effectLst/>
                      </a:endParaRPr>
                    </a:p>
                    <a:p>
                      <a:pPr marL="0" marR="0">
                        <a:lnSpc>
                          <a:spcPct val="107000"/>
                        </a:lnSpc>
                        <a:spcBef>
                          <a:spcPts val="0"/>
                        </a:spcBef>
                        <a:spcAft>
                          <a:spcPts val="0"/>
                        </a:spcAft>
                      </a:pPr>
                      <a:r>
                        <a:rPr lang="en-US" sz="1200">
                          <a:effectLst/>
                        </a:rPr>
                        <a:t>Cronbach alpha on items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a:txBody>
                    <a:bodyPr/>
                    <a:lstStyle/>
                    <a:p>
                      <a:pPr marL="0" marR="0">
                        <a:lnSpc>
                          <a:spcPct val="107000"/>
                        </a:lnSpc>
                        <a:spcBef>
                          <a:spcPts val="0"/>
                        </a:spcBef>
                        <a:spcAft>
                          <a:spcPts val="0"/>
                        </a:spcAft>
                      </a:pPr>
                      <a:r>
                        <a:rPr lang="en-US" sz="1200">
                          <a:effectLst/>
                        </a:rPr>
                        <a:t>Inter rater reliability on coding</a:t>
                      </a:r>
                      <a:endParaRPr lang="en-US" sz="1100">
                        <a:effectLst/>
                      </a:endParaRPr>
                    </a:p>
                    <a:p>
                      <a:pPr marL="0" marR="0">
                        <a:lnSpc>
                          <a:spcPct val="107000"/>
                        </a:lnSpc>
                        <a:spcBef>
                          <a:spcPts val="0"/>
                        </a:spcBef>
                        <a:spcAft>
                          <a:spcPts val="0"/>
                        </a:spcAft>
                      </a:pPr>
                      <a:r>
                        <a:rPr lang="en-US" sz="1200">
                          <a:effectLst/>
                        </a:rPr>
                        <a:t>Member check</a:t>
                      </a:r>
                      <a:endParaRPr lang="en-US" sz="1100">
                        <a:effectLst/>
                      </a:endParaRPr>
                    </a:p>
                    <a:p>
                      <a:pPr marL="0" marR="0">
                        <a:lnSpc>
                          <a:spcPct val="107000"/>
                        </a:lnSpc>
                        <a:spcBef>
                          <a:spcPts val="0"/>
                        </a:spcBef>
                        <a:spcAft>
                          <a:spcPts val="0"/>
                        </a:spcAft>
                      </a:pPr>
                      <a:r>
                        <a:rPr lang="en-US" sz="1200">
                          <a:effectLst/>
                        </a:rPr>
                        <a:t>Dialogue across researchers (Grounded Theory)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extLst>
                  <a:ext uri="{0D108BD9-81ED-4DB2-BD59-A6C34878D82A}">
                    <a16:rowId xmlns:a16="http://schemas.microsoft.com/office/drawing/2014/main" val="2929938849"/>
                  </a:ext>
                </a:extLst>
              </a:tr>
              <a:tr h="1147711">
                <a:tc>
                  <a:txBody>
                    <a:bodyPr/>
                    <a:lstStyle/>
                    <a:p>
                      <a:pPr marL="0" marR="0">
                        <a:lnSpc>
                          <a:spcPct val="107000"/>
                        </a:lnSpc>
                        <a:spcBef>
                          <a:spcPts val="0"/>
                        </a:spcBef>
                        <a:spcAft>
                          <a:spcPts val="0"/>
                        </a:spcAft>
                      </a:pPr>
                      <a:r>
                        <a:rPr lang="en-US" sz="1200">
                          <a:effectLst/>
                        </a:rPr>
                        <a:t>Content Validity</a:t>
                      </a:r>
                      <a:endParaRPr lang="en-US" sz="1100">
                        <a:effectLst/>
                      </a:endParaRPr>
                    </a:p>
                    <a:p>
                      <a:pPr marL="0" marR="0">
                        <a:lnSpc>
                          <a:spcPct val="107000"/>
                        </a:lnSpc>
                        <a:spcBef>
                          <a:spcPts val="0"/>
                        </a:spcBef>
                        <a:spcAft>
                          <a:spcPts val="0"/>
                        </a:spcAft>
                      </a:pPr>
                      <a:r>
                        <a:rPr lang="en-US" sz="1200">
                          <a:effectLst/>
                        </a:rPr>
                        <a:t>Correct</a:t>
                      </a:r>
                      <a:endParaRPr lang="en-US" sz="1100">
                        <a:effectLst/>
                      </a:endParaRPr>
                    </a:p>
                    <a:p>
                      <a:pPr marL="0" marR="0">
                        <a:lnSpc>
                          <a:spcPct val="107000"/>
                        </a:lnSpc>
                        <a:spcBef>
                          <a:spcPts val="0"/>
                        </a:spcBef>
                        <a:spcAft>
                          <a:spcPts val="0"/>
                        </a:spcAft>
                      </a:pPr>
                      <a:r>
                        <a:rPr lang="en-US" sz="1200">
                          <a:effectLst/>
                        </a:rPr>
                        <a:t>Accurate</a:t>
                      </a:r>
                      <a:endParaRPr lang="en-US" sz="1100">
                        <a:effectLst/>
                      </a:endParaRPr>
                    </a:p>
                    <a:p>
                      <a:pPr marL="0" marR="0">
                        <a:lnSpc>
                          <a:spcPct val="107000"/>
                        </a:lnSpc>
                        <a:spcBef>
                          <a:spcPts val="0"/>
                        </a:spcBef>
                        <a:spcAft>
                          <a:spcPts val="0"/>
                        </a:spcAft>
                      </a:pPr>
                      <a:r>
                        <a:rPr lang="en-US" sz="1200">
                          <a:effectLst/>
                        </a:rPr>
                        <a:t>True</a:t>
                      </a:r>
                      <a:endParaRPr lang="en-US" sz="1100">
                        <a:effectLst/>
                      </a:endParaRPr>
                    </a:p>
                    <a:p>
                      <a:pPr marL="0" marR="0">
                        <a:lnSpc>
                          <a:spcPct val="107000"/>
                        </a:lnSpc>
                        <a:spcBef>
                          <a:spcPts val="0"/>
                        </a:spcBef>
                        <a:spcAft>
                          <a:spcPts val="0"/>
                        </a:spcAft>
                      </a:pPr>
                      <a:r>
                        <a:rPr lang="en-US" sz="1200">
                          <a:effectLst/>
                        </a:rPr>
                        <a:t>Confidence</a:t>
                      </a:r>
                      <a:endParaRPr lang="en-US" sz="1100">
                        <a:effectLst/>
                      </a:endParaRPr>
                    </a:p>
                    <a:p>
                      <a:pPr marL="0" marR="0">
                        <a:lnSpc>
                          <a:spcPct val="107000"/>
                        </a:lnSpc>
                        <a:spcBef>
                          <a:spcPts val="0"/>
                        </a:spcBef>
                        <a:spcAft>
                          <a:spcPts val="0"/>
                        </a:spcAft>
                      </a:pPr>
                      <a:r>
                        <a:rPr lang="en-US" sz="1200">
                          <a:effectLst/>
                        </a:rPr>
                        <a:t>Credible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a:txBody>
                    <a:bodyPr/>
                    <a:lstStyle/>
                    <a:p>
                      <a:pPr marL="0" marR="0">
                        <a:lnSpc>
                          <a:spcPct val="107000"/>
                        </a:lnSpc>
                        <a:spcBef>
                          <a:spcPts val="0"/>
                        </a:spcBef>
                        <a:spcAft>
                          <a:spcPts val="0"/>
                        </a:spcAft>
                      </a:pPr>
                      <a:r>
                        <a:rPr lang="en-US" sz="1200">
                          <a:effectLst/>
                        </a:rPr>
                        <a:t>Correlation with 2</a:t>
                      </a:r>
                      <a:r>
                        <a:rPr lang="en-US" sz="1200" baseline="30000">
                          <a:effectLst/>
                        </a:rPr>
                        <a:t>nd</a:t>
                      </a:r>
                      <a:r>
                        <a:rPr lang="en-US" sz="1200">
                          <a:effectLst/>
                        </a:rPr>
                        <a:t> measure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a:txBody>
                    <a:bodyPr/>
                    <a:lstStyle/>
                    <a:p>
                      <a:pPr marL="0" marR="0">
                        <a:lnSpc>
                          <a:spcPct val="107000"/>
                        </a:lnSpc>
                        <a:spcBef>
                          <a:spcPts val="0"/>
                        </a:spcBef>
                        <a:spcAft>
                          <a:spcPts val="0"/>
                        </a:spcAft>
                      </a:pPr>
                      <a:r>
                        <a:rPr lang="en-US" sz="1200">
                          <a:effectLst/>
                        </a:rPr>
                        <a:t>Triangulation</a:t>
                      </a:r>
                      <a:endParaRPr lang="en-US" sz="1100">
                        <a:effectLst/>
                      </a:endParaRPr>
                    </a:p>
                    <a:p>
                      <a:pPr marL="0" marR="0">
                        <a:lnSpc>
                          <a:spcPct val="107000"/>
                        </a:lnSpc>
                        <a:spcBef>
                          <a:spcPts val="0"/>
                        </a:spcBef>
                        <a:spcAft>
                          <a:spcPts val="0"/>
                        </a:spcAft>
                      </a:pPr>
                      <a:r>
                        <a:rPr lang="en-US" sz="1200">
                          <a:effectLst/>
                        </a:rPr>
                        <a:t>Themes match participants’ words</a:t>
                      </a:r>
                      <a:endParaRPr lang="en-US" sz="1100">
                        <a:effectLst/>
                      </a:endParaRPr>
                    </a:p>
                    <a:p>
                      <a:pPr marL="0" marR="0">
                        <a:lnSpc>
                          <a:spcPct val="107000"/>
                        </a:lnSpc>
                        <a:spcBef>
                          <a:spcPts val="0"/>
                        </a:spcBef>
                        <a:spcAft>
                          <a:spcPts val="0"/>
                        </a:spcAft>
                      </a:pPr>
                      <a:r>
                        <a:rPr lang="en-US" sz="1200">
                          <a:effectLst/>
                        </a:rPr>
                        <a:t>Interview questions match research question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extLst>
                  <a:ext uri="{0D108BD9-81ED-4DB2-BD59-A6C34878D82A}">
                    <a16:rowId xmlns:a16="http://schemas.microsoft.com/office/drawing/2014/main" val="2953603752"/>
                  </a:ext>
                </a:extLst>
              </a:tr>
              <a:tr h="376271">
                <a:tc>
                  <a:txBody>
                    <a:bodyPr/>
                    <a:lstStyle/>
                    <a:p>
                      <a:pPr marL="0" marR="0">
                        <a:lnSpc>
                          <a:spcPct val="107000"/>
                        </a:lnSpc>
                        <a:spcBef>
                          <a:spcPts val="0"/>
                        </a:spcBef>
                        <a:spcAft>
                          <a:spcPts val="0"/>
                        </a:spcAft>
                      </a:pPr>
                      <a:r>
                        <a:rPr lang="en-US" sz="1200">
                          <a:effectLst/>
                        </a:rPr>
                        <a:t>Construct Validity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a:txBody>
                    <a:bodyPr/>
                    <a:lstStyle/>
                    <a:p>
                      <a:pPr marL="0" marR="0">
                        <a:lnSpc>
                          <a:spcPct val="107000"/>
                        </a:lnSpc>
                        <a:spcBef>
                          <a:spcPts val="0"/>
                        </a:spcBef>
                        <a:spcAft>
                          <a:spcPts val="0"/>
                        </a:spcAft>
                      </a:pPr>
                      <a:r>
                        <a:rPr lang="en-US" sz="1200">
                          <a:effectLst/>
                        </a:rPr>
                        <a:t>Research Concept=items</a:t>
                      </a:r>
                      <a:endParaRPr lang="en-US" sz="1100">
                        <a:effectLst/>
                      </a:endParaRPr>
                    </a:p>
                    <a:p>
                      <a:pPr marL="0" marR="0">
                        <a:lnSpc>
                          <a:spcPct val="107000"/>
                        </a:lnSpc>
                        <a:spcBef>
                          <a:spcPts val="0"/>
                        </a:spcBef>
                        <a:spcAft>
                          <a:spcPts val="0"/>
                        </a:spcAft>
                      </a:pPr>
                      <a:r>
                        <a:rPr lang="en-US" sz="1200">
                          <a:effectLst/>
                        </a:rPr>
                        <a:t>Research Concept=measures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tc>
                  <a:txBody>
                    <a:bodyPr/>
                    <a:lstStyle/>
                    <a:p>
                      <a:pPr marL="0" marR="0">
                        <a:lnSpc>
                          <a:spcPct val="107000"/>
                        </a:lnSpc>
                        <a:spcBef>
                          <a:spcPts val="0"/>
                        </a:spcBef>
                        <a:spcAft>
                          <a:spcPts val="0"/>
                        </a:spcAft>
                      </a:pPr>
                      <a:r>
                        <a:rPr lang="en-US" sz="1200" dirty="0">
                          <a:effectLst/>
                        </a:rPr>
                        <a:t>Research Concept=interview topics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82" marR="67582" marT="0" marB="0"/>
                </a:tc>
                <a:extLst>
                  <a:ext uri="{0D108BD9-81ED-4DB2-BD59-A6C34878D82A}">
                    <a16:rowId xmlns:a16="http://schemas.microsoft.com/office/drawing/2014/main" val="606702780"/>
                  </a:ext>
                </a:extLst>
              </a:tr>
            </a:tbl>
          </a:graphicData>
        </a:graphic>
      </p:graphicFrame>
      <p:sp>
        <p:nvSpPr>
          <p:cNvPr id="5" name="Rectangle 1">
            <a:extLst>
              <a:ext uri="{FF2B5EF4-FFF2-40B4-BE49-F238E27FC236}">
                <a16:creationId xmlns:a16="http://schemas.microsoft.com/office/drawing/2014/main" id="{0374BB23-AC71-48D7-BAE4-F13672DE643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6921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B7C4-6E7E-43C9-99BA-5A2F1C5275A3}"/>
              </a:ext>
            </a:extLst>
          </p:cNvPr>
          <p:cNvSpPr>
            <a:spLocks noGrp="1"/>
          </p:cNvSpPr>
          <p:nvPr>
            <p:ph type="title"/>
          </p:nvPr>
        </p:nvSpPr>
        <p:spPr/>
        <p:txBody>
          <a:bodyPr/>
          <a:lstStyle/>
          <a:p>
            <a:r>
              <a:rPr lang="en-US" dirty="0"/>
              <a:t>Interviewing</a:t>
            </a:r>
          </a:p>
        </p:txBody>
      </p:sp>
      <p:sp>
        <p:nvSpPr>
          <p:cNvPr id="3" name="Content Placeholder 2">
            <a:extLst>
              <a:ext uri="{FF2B5EF4-FFF2-40B4-BE49-F238E27FC236}">
                <a16:creationId xmlns:a16="http://schemas.microsoft.com/office/drawing/2014/main" id="{ED0217C3-49C7-4B4D-A6AA-EF41CEC0AC6B}"/>
              </a:ext>
            </a:extLst>
          </p:cNvPr>
          <p:cNvSpPr>
            <a:spLocks noGrp="1"/>
          </p:cNvSpPr>
          <p:nvPr>
            <p:ph idx="1"/>
          </p:nvPr>
        </p:nvSpPr>
        <p:spPr/>
        <p:txBody>
          <a:bodyPr>
            <a:normAutofit fontScale="47500" lnSpcReduction="20000"/>
          </a:bodyPr>
          <a:lstStyle/>
          <a:p>
            <a:r>
              <a:rPr lang="en-US" b="1" dirty="0"/>
              <a:t>Start with Warm up  </a:t>
            </a:r>
          </a:p>
          <a:p>
            <a:r>
              <a:rPr lang="en-US" b="1" dirty="0"/>
              <a:t>Avoid theoretical, academic language (do not use research question)</a:t>
            </a:r>
          </a:p>
          <a:p>
            <a:r>
              <a:rPr lang="en-US" b="1" dirty="0"/>
              <a:t>	“Think of a time….”</a:t>
            </a:r>
            <a:endParaRPr lang="en-US" dirty="0"/>
          </a:p>
          <a:p>
            <a:r>
              <a:rPr lang="en-US" b="1" dirty="0"/>
              <a:t>	“Tell me about a time….”</a:t>
            </a:r>
          </a:p>
          <a:p>
            <a:r>
              <a:rPr lang="en-US" dirty="0"/>
              <a:t>   </a:t>
            </a:r>
            <a:r>
              <a:rPr lang="en-US" b="1" dirty="0"/>
              <a:t>Encourage perceptual details of memories.</a:t>
            </a:r>
          </a:p>
          <a:p>
            <a:r>
              <a:rPr lang="en-US" b="1" dirty="0"/>
              <a:t>	 Qualities of effective qualitative interviews</a:t>
            </a:r>
            <a:endParaRPr lang="en-US" dirty="0"/>
          </a:p>
          <a:p>
            <a:r>
              <a:rPr lang="en-US" b="1" dirty="0"/>
              <a:t>			Rich description, Voice</a:t>
            </a:r>
            <a:endParaRPr lang="en-US" dirty="0"/>
          </a:p>
          <a:p>
            <a:r>
              <a:rPr lang="en-US" b="1" dirty="0"/>
              <a:t>			Authenticity, Resonance</a:t>
            </a:r>
            <a:endParaRPr lang="en-US" dirty="0"/>
          </a:p>
          <a:p>
            <a:r>
              <a:rPr lang="en-US" b="1" dirty="0"/>
              <a:t>	 Interviewer stance</a:t>
            </a:r>
            <a:endParaRPr lang="en-US" dirty="0"/>
          </a:p>
          <a:p>
            <a:r>
              <a:rPr lang="en-US" b="1" dirty="0"/>
              <a:t>			Bracket, practice, clarify role</a:t>
            </a:r>
            <a:endParaRPr lang="en-US" dirty="0"/>
          </a:p>
          <a:p>
            <a:r>
              <a:rPr lang="en-US" b="1" dirty="0"/>
              <a:t>			Expect emotions, journal</a:t>
            </a:r>
            <a:endParaRPr lang="en-US" dirty="0"/>
          </a:p>
          <a:p>
            <a:r>
              <a:rPr lang="en-US" b="1" dirty="0"/>
              <a:t>	 Make it long enough</a:t>
            </a:r>
          </a:p>
          <a:p>
            <a:r>
              <a:rPr lang="en-US" b="1" dirty="0"/>
              <a:t>Is there anything to ass</a:t>
            </a:r>
          </a:p>
          <a:p>
            <a:endParaRPr lang="en-US" dirty="0"/>
          </a:p>
        </p:txBody>
      </p:sp>
    </p:spTree>
    <p:extLst>
      <p:ext uri="{BB962C8B-B14F-4D97-AF65-F5344CB8AC3E}">
        <p14:creationId xmlns:p14="http://schemas.microsoft.com/office/powerpoint/2010/main" val="301540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5E4E35-C58B-4468-9C12-D07F3FBB11B0}"/>
              </a:ext>
            </a:extLst>
          </p:cNvPr>
          <p:cNvSpPr/>
          <p:nvPr/>
        </p:nvSpPr>
        <p:spPr>
          <a:xfrm>
            <a:off x="3810000" y="901387"/>
            <a:ext cx="4572000" cy="4914230"/>
          </a:xfrm>
          <a:prstGeom prst="rect">
            <a:avLst/>
          </a:prstGeom>
        </p:spPr>
        <p:txBody>
          <a:bodyPr>
            <a:spAutoFit/>
          </a:bodyPr>
          <a:lstStyle/>
          <a:p>
            <a:r>
              <a:rPr lang="en-US" sz="1350" b="1" dirty="0">
                <a:latin typeface="Times New Roman" panose="02020603050405020304" pitchFamily="18" charset="0"/>
                <a:cs typeface="Times New Roman" panose="02020603050405020304" pitchFamily="18" charset="0"/>
              </a:rPr>
              <a:t>Research Question</a:t>
            </a:r>
            <a:endParaRPr lang="en-US" sz="1350" dirty="0">
              <a:latin typeface="Times New Roman" panose="02020603050405020304" pitchFamily="18" charset="0"/>
              <a:cs typeface="Times New Roman" panose="02020603050405020304" pitchFamily="18" charset="0"/>
            </a:endParaRPr>
          </a:p>
          <a:p>
            <a:r>
              <a:rPr lang="en-US" sz="1350" dirty="0">
                <a:latin typeface="Times New Roman" panose="02020603050405020304" pitchFamily="18" charset="0"/>
                <a:cs typeface="Times New Roman" panose="02020603050405020304" pitchFamily="18" charset="0"/>
              </a:rPr>
              <a:t>The research question for this study is: What do heterosexual-identified individuals</a:t>
            </a:r>
          </a:p>
          <a:p>
            <a:r>
              <a:rPr lang="en-US" sz="1350" dirty="0">
                <a:latin typeface="Times New Roman" panose="02020603050405020304" pitchFamily="18" charset="0"/>
                <a:cs typeface="Times New Roman" panose="02020603050405020304" pitchFamily="18" charset="0"/>
              </a:rPr>
              <a:t>who are or have been affiliated with evangelical Christianity describe as their journeys from</a:t>
            </a:r>
          </a:p>
          <a:p>
            <a:r>
              <a:rPr lang="en-US" sz="1350" dirty="0">
                <a:latin typeface="Times New Roman" panose="02020603050405020304" pitchFamily="18" charset="0"/>
                <a:cs typeface="Times New Roman" panose="02020603050405020304" pitchFamily="18" charset="0"/>
              </a:rPr>
              <a:t>anti-gay to pro-gay?</a:t>
            </a:r>
          </a:p>
          <a:p>
            <a:endParaRPr lang="en-US" sz="1350" dirty="0">
              <a:latin typeface="Times New Roman" panose="02020603050405020304" pitchFamily="18" charset="0"/>
              <a:cs typeface="Times New Roman" panose="02020603050405020304" pitchFamily="18" charset="0"/>
            </a:endParaRPr>
          </a:p>
          <a:p>
            <a:r>
              <a:rPr lang="en-US" sz="1350" dirty="0">
                <a:latin typeface="Times New Roman" panose="02020603050405020304" pitchFamily="18" charset="0"/>
                <a:cs typeface="Times New Roman" panose="02020603050405020304" pitchFamily="18" charset="0"/>
              </a:rPr>
              <a:t>Warm up example:</a:t>
            </a:r>
          </a:p>
          <a:p>
            <a:endParaRPr lang="en-US" sz="1350" dirty="0">
              <a:latin typeface="Times New Roman" panose="02020603050405020304" pitchFamily="18" charset="0"/>
              <a:cs typeface="Times New Roman" panose="02020603050405020304" pitchFamily="18" charset="0"/>
            </a:endParaRPr>
          </a:p>
          <a:p>
            <a:pPr>
              <a:lnSpc>
                <a:spcPct val="107000"/>
              </a:lnSpc>
            </a:pPr>
            <a:r>
              <a:rPr lang="en-US" sz="1350" dirty="0">
                <a:latin typeface="Times New Roman" panose="02020603050405020304" pitchFamily="18" charset="0"/>
                <a:ea typeface="Calibri" panose="020F0502020204030204" pitchFamily="34" charset="0"/>
                <a:cs typeface="Times New Roman" panose="02020603050405020304" pitchFamily="18" charset="0"/>
              </a:rPr>
              <a:t> How would you describe your religious or spiritual identity? Christian, non-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350" dirty="0">
                <a:latin typeface="Times New Roman" panose="02020603050405020304" pitchFamily="18" charset="0"/>
                <a:ea typeface="Calibri" panose="020F0502020204030204" pitchFamily="34" charset="0"/>
                <a:cs typeface="Times New Roman" panose="02020603050405020304" pitchFamily="18" charset="0"/>
              </a:rPr>
              <a:t>Christian, or in another way?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350" dirty="0">
              <a:latin typeface="Times New Roman" panose="02020603050405020304" pitchFamily="18" charset="0"/>
              <a:cs typeface="Times New Roman" panose="02020603050405020304" pitchFamily="18" charset="0"/>
            </a:endParaRPr>
          </a:p>
          <a:p>
            <a:endParaRPr lang="en-US" sz="1350" dirty="0">
              <a:latin typeface="Times New Roman" panose="02020603050405020304" pitchFamily="18" charset="0"/>
              <a:cs typeface="Times New Roman" panose="02020603050405020304" pitchFamily="18" charset="0"/>
            </a:endParaRPr>
          </a:p>
          <a:p>
            <a:r>
              <a:rPr lang="en-US" sz="1350" dirty="0">
                <a:latin typeface="Times New Roman" panose="02020603050405020304" pitchFamily="18" charset="0"/>
                <a:cs typeface="Times New Roman" panose="02020603050405020304" pitchFamily="18" charset="0"/>
              </a:rPr>
              <a:t>Tell me about open ended question example:</a:t>
            </a:r>
          </a:p>
          <a:p>
            <a:endParaRPr lang="en-US" sz="1350" dirty="0">
              <a:latin typeface="Times New Roman" panose="02020603050405020304" pitchFamily="18" charset="0"/>
              <a:cs typeface="Times New Roman" panose="02020603050405020304" pitchFamily="18" charset="0"/>
            </a:endParaRPr>
          </a:p>
          <a:p>
            <a:r>
              <a:rPr lang="en-US" sz="1350" dirty="0">
                <a:latin typeface="Times New Roman" panose="02020603050405020304" pitchFamily="18" charset="0"/>
                <a:cs typeface="Times New Roman" panose="02020603050405020304" pitchFamily="18" charset="0"/>
              </a:rPr>
              <a:t>Can you think of another time where you began to see that lesbian and gay people deserve</a:t>
            </a:r>
          </a:p>
          <a:p>
            <a:r>
              <a:rPr lang="en-US" sz="1350" dirty="0">
                <a:latin typeface="Times New Roman" panose="02020603050405020304" pitchFamily="18" charset="0"/>
                <a:cs typeface="Times New Roman" panose="02020603050405020304" pitchFamily="18" charset="0"/>
              </a:rPr>
              <a:t>equal rights, just like everyone else? For example, the right to marry the person they love or</a:t>
            </a:r>
          </a:p>
          <a:p>
            <a:r>
              <a:rPr lang="en-US" sz="1350" dirty="0">
                <a:latin typeface="Times New Roman" panose="02020603050405020304" pitchFamily="18" charset="0"/>
                <a:cs typeface="Times New Roman" panose="02020603050405020304" pitchFamily="18" charset="0"/>
              </a:rPr>
              <a:t>to adopt children?</a:t>
            </a:r>
          </a:p>
          <a:p>
            <a:endParaRPr lang="en-US" sz="1350" dirty="0">
              <a:latin typeface="Times New Roman" panose="02020603050405020304" pitchFamily="18" charset="0"/>
              <a:cs typeface="Times New Roman" panose="02020603050405020304" pitchFamily="18" charset="0"/>
            </a:endParaRPr>
          </a:p>
          <a:p>
            <a:endParaRPr lang="en-US" sz="13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063737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65</TotalTime>
  <Words>1715</Words>
  <Application>Microsoft Office PowerPoint</Application>
  <PresentationFormat>Widescreen</PresentationFormat>
  <Paragraphs>261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Times New Roman</vt:lpstr>
      <vt:lpstr>Tw Cen MT</vt:lpstr>
      <vt:lpstr>Wingdings 3</vt:lpstr>
      <vt:lpstr>Droplet</vt:lpstr>
      <vt:lpstr>Content Analysis  Redux</vt:lpstr>
      <vt:lpstr>Agenda</vt:lpstr>
      <vt:lpstr>Josselson</vt:lpstr>
      <vt:lpstr>Josselson cont’d</vt:lpstr>
      <vt:lpstr>Nelson et al</vt:lpstr>
      <vt:lpstr>PowerPoint Presentation</vt:lpstr>
      <vt:lpstr>Validity &amp; Reliability</vt:lpstr>
      <vt:lpstr>Interviewing</vt:lpstr>
      <vt:lpstr>PowerPoint Presentation</vt:lpstr>
      <vt:lpstr>Josselson, R. (2013). Interviewing for qualitative inquiry: A relational approach. New York: The  Guilford Press. Chap 9 “Dos &amp; Don’ts” </vt:lpstr>
      <vt:lpstr>Dos &amp; Don’t Cont’d</vt:lpstr>
      <vt:lpstr>Dos &amp; Don’t Cont’d</vt:lpstr>
      <vt:lpstr>Types of Content Analysis</vt:lpstr>
      <vt:lpstr>Practical How-Tos in Content Categorical Analysis</vt:lpstr>
      <vt:lpstr>Practical How-Tos in Content Categorical Analysis cont’d</vt:lpstr>
      <vt:lpstr>Example of Coding</vt:lpstr>
      <vt:lpstr>PowerPoint Presentation</vt:lpstr>
      <vt:lpstr>Example of Combining codes for Themes</vt:lpstr>
      <vt:lpstr>PowerPoint Presentation</vt:lpstr>
      <vt:lpstr>PowerPoint Presentation</vt:lpstr>
      <vt:lpstr>PowerPoint Presentation</vt:lpstr>
      <vt:lpstr>Biblography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Analysis</dc:title>
  <dc:creator>Annabelle</dc:creator>
  <cp:lastModifiedBy>Annabelle Nelson</cp:lastModifiedBy>
  <cp:revision>9</cp:revision>
  <dcterms:created xsi:type="dcterms:W3CDTF">2019-03-28T02:51:10Z</dcterms:created>
  <dcterms:modified xsi:type="dcterms:W3CDTF">2019-10-08T23:41:01Z</dcterms:modified>
</cp:coreProperties>
</file>