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96" r:id="rId3"/>
    <p:sldId id="269" r:id="rId4"/>
    <p:sldId id="257" r:id="rId5"/>
    <p:sldId id="276" r:id="rId6"/>
    <p:sldId id="273" r:id="rId7"/>
    <p:sldId id="297" r:id="rId8"/>
    <p:sldId id="298" r:id="rId9"/>
    <p:sldId id="287" r:id="rId10"/>
    <p:sldId id="260" r:id="rId11"/>
    <p:sldId id="267" r:id="rId12"/>
    <p:sldId id="264" r:id="rId13"/>
    <p:sldId id="277" r:id="rId14"/>
    <p:sldId id="282" r:id="rId15"/>
    <p:sldId id="288" r:id="rId16"/>
    <p:sldId id="281" r:id="rId17"/>
    <p:sldId id="283" r:id="rId18"/>
    <p:sldId id="284" r:id="rId19"/>
    <p:sldId id="285" r:id="rId20"/>
    <p:sldId id="289" r:id="rId21"/>
    <p:sldId id="290" r:id="rId22"/>
    <p:sldId id="280" r:id="rId23"/>
    <p:sldId id="291"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34" d="100"/>
          <a:sy n="34" d="100"/>
        </p:scale>
        <p:origin x="72"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C101-C154-4050-B88A-4723B4543404}"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12459-AA7C-4418-8479-AB877869B883}" type="slidenum">
              <a:rPr lang="en-US" smtClean="0"/>
              <a:t>‹#›</a:t>
            </a:fld>
            <a:endParaRPr lang="en-US"/>
          </a:p>
        </p:txBody>
      </p:sp>
    </p:spTree>
    <p:extLst>
      <p:ext uri="{BB962C8B-B14F-4D97-AF65-F5344CB8AC3E}">
        <p14:creationId xmlns:p14="http://schemas.microsoft.com/office/powerpoint/2010/main" val="133686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life were sweet. Wisdom is catching, each have a piece,  figuratively</a:t>
            </a:r>
            <a:r>
              <a:rPr lang="en-US" baseline="0" dirty="0"/>
              <a:t> open our eyes of the blind mind to see the whole </a:t>
            </a:r>
            <a:r>
              <a:rPr lang="en-US" baseline="0" dirty="0" err="1"/>
              <a:t>picture</a:t>
            </a:r>
            <a:r>
              <a:rPr lang="en-US" dirty="0" err="1"/>
              <a:t>pg</a:t>
            </a:r>
            <a:r>
              <a:rPr lang="en-US" dirty="0"/>
              <a:t> 180</a:t>
            </a:r>
          </a:p>
        </p:txBody>
      </p:sp>
      <p:sp>
        <p:nvSpPr>
          <p:cNvPr id="4" name="Slide Number Placeholder 3"/>
          <p:cNvSpPr>
            <a:spLocks noGrp="1"/>
          </p:cNvSpPr>
          <p:nvPr>
            <p:ph type="sldNum" sz="quarter" idx="10"/>
          </p:nvPr>
        </p:nvSpPr>
        <p:spPr/>
        <p:txBody>
          <a:bodyPr/>
          <a:lstStyle/>
          <a:p>
            <a:fld id="{0A104903-EF29-4D65-B3B4-00C4BE0921E4}" type="slidenum">
              <a:rPr lang="en-US" smtClean="0"/>
              <a:t>2</a:t>
            </a:fld>
            <a:endParaRPr lang="en-US"/>
          </a:p>
        </p:txBody>
      </p:sp>
    </p:spTree>
    <p:extLst>
      <p:ext uri="{BB962C8B-B14F-4D97-AF65-F5344CB8AC3E}">
        <p14:creationId xmlns:p14="http://schemas.microsoft.com/office/powerpoint/2010/main" val="897513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37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0D27-7D83-4425-A313-F8416795A962}"/>
              </a:ext>
            </a:extLst>
          </p:cNvPr>
          <p:cNvSpPr>
            <a:spLocks noGrp="1"/>
          </p:cNvSpPr>
          <p:nvPr>
            <p:ph type="ctrTitle"/>
          </p:nvPr>
        </p:nvSpPr>
        <p:spPr/>
        <p:txBody>
          <a:bodyPr/>
          <a:lstStyle/>
          <a:p>
            <a:r>
              <a:rPr lang="en-US" dirty="0" smtClean="0"/>
              <a:t>Qualitative Data Analysis</a:t>
            </a:r>
            <a:endParaRPr lang="en-US" dirty="0"/>
          </a:p>
        </p:txBody>
      </p:sp>
      <p:sp>
        <p:nvSpPr>
          <p:cNvPr id="3" name="Subtitle 2">
            <a:extLst>
              <a:ext uri="{FF2B5EF4-FFF2-40B4-BE49-F238E27FC236}">
                <a16:creationId xmlns:a16="http://schemas.microsoft.com/office/drawing/2014/main" id="{6F4A6F98-FDDB-4467-9CF2-1D94657969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513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B7C4-6E7E-43C9-99BA-5A2F1C5275A3}"/>
              </a:ext>
            </a:extLst>
          </p:cNvPr>
          <p:cNvSpPr>
            <a:spLocks noGrp="1"/>
          </p:cNvSpPr>
          <p:nvPr>
            <p:ph type="title"/>
          </p:nvPr>
        </p:nvSpPr>
        <p:spPr>
          <a:xfrm>
            <a:off x="2464293" y="513274"/>
            <a:ext cx="8785599" cy="1280890"/>
          </a:xfrm>
        </p:spPr>
        <p:txBody>
          <a:bodyPr/>
          <a:lstStyle/>
          <a:p>
            <a:r>
              <a:rPr lang="en-US" dirty="0" smtClean="0"/>
              <a:t>Open Ended Interviewing:</a:t>
            </a:r>
            <a:br>
              <a:rPr lang="en-US" dirty="0" smtClean="0"/>
            </a:br>
            <a:r>
              <a:rPr lang="en-US" dirty="0" smtClean="0"/>
              <a:t>Rich Description</a:t>
            </a:r>
            <a:endParaRPr lang="en-US" dirty="0"/>
          </a:p>
        </p:txBody>
      </p:sp>
      <p:sp>
        <p:nvSpPr>
          <p:cNvPr id="3" name="Content Placeholder 2">
            <a:extLst>
              <a:ext uri="{FF2B5EF4-FFF2-40B4-BE49-F238E27FC236}">
                <a16:creationId xmlns:a16="http://schemas.microsoft.com/office/drawing/2014/main" id="{ED0217C3-49C7-4B4D-A6AA-EF41CEC0AC6B}"/>
              </a:ext>
            </a:extLst>
          </p:cNvPr>
          <p:cNvSpPr>
            <a:spLocks noGrp="1"/>
          </p:cNvSpPr>
          <p:nvPr>
            <p:ph idx="1"/>
          </p:nvPr>
        </p:nvSpPr>
        <p:spPr>
          <a:xfrm>
            <a:off x="2663779" y="1794164"/>
            <a:ext cx="8789313" cy="3777622"/>
          </a:xfrm>
        </p:spPr>
        <p:txBody>
          <a:bodyPr>
            <a:noAutofit/>
          </a:bodyPr>
          <a:lstStyle/>
          <a:p>
            <a:r>
              <a:rPr lang="en-US" sz="1200" b="1" dirty="0"/>
              <a:t>Start with Warm up  </a:t>
            </a:r>
          </a:p>
          <a:p>
            <a:r>
              <a:rPr lang="en-US" sz="1200" b="1" dirty="0"/>
              <a:t>Avoid theoretical, academic language (do not use research question)</a:t>
            </a:r>
          </a:p>
          <a:p>
            <a:r>
              <a:rPr lang="en-US" sz="1200" b="1" dirty="0"/>
              <a:t>	“Think of a time….”</a:t>
            </a:r>
            <a:endParaRPr lang="en-US" sz="1200" dirty="0"/>
          </a:p>
          <a:p>
            <a:r>
              <a:rPr lang="en-US" sz="1200" b="1" dirty="0"/>
              <a:t>	“Tell me about a time….”</a:t>
            </a:r>
          </a:p>
          <a:p>
            <a:r>
              <a:rPr lang="en-US" sz="1200" dirty="0"/>
              <a:t>   </a:t>
            </a:r>
            <a:r>
              <a:rPr lang="en-US" sz="1200" b="1" dirty="0"/>
              <a:t>Encourage perceptual details of memories.</a:t>
            </a:r>
          </a:p>
          <a:p>
            <a:r>
              <a:rPr lang="en-US" sz="1200" b="1" dirty="0"/>
              <a:t>	 Qualities of effective qualitative interviews</a:t>
            </a:r>
            <a:endParaRPr lang="en-US" sz="1200" dirty="0"/>
          </a:p>
          <a:p>
            <a:r>
              <a:rPr lang="en-US" sz="1200" b="1" dirty="0"/>
              <a:t>			Rich description, Voice</a:t>
            </a:r>
            <a:endParaRPr lang="en-US" sz="1200" dirty="0"/>
          </a:p>
          <a:p>
            <a:r>
              <a:rPr lang="en-US" sz="1200" b="1" dirty="0"/>
              <a:t>			Authenticity, Resonance</a:t>
            </a:r>
            <a:endParaRPr lang="en-US" sz="1200" dirty="0"/>
          </a:p>
          <a:p>
            <a:r>
              <a:rPr lang="en-US" sz="1200" b="1" dirty="0"/>
              <a:t>	 Interviewer stance</a:t>
            </a:r>
            <a:endParaRPr lang="en-US" sz="1200" dirty="0"/>
          </a:p>
          <a:p>
            <a:r>
              <a:rPr lang="en-US" sz="1200" b="1" dirty="0"/>
              <a:t>			Bracket, practice, clarify role</a:t>
            </a:r>
            <a:endParaRPr lang="en-US" sz="1200" dirty="0"/>
          </a:p>
          <a:p>
            <a:r>
              <a:rPr lang="en-US" sz="1200" b="1" dirty="0"/>
              <a:t>			Expect emotions, journal</a:t>
            </a:r>
            <a:endParaRPr lang="en-US" sz="1200" dirty="0"/>
          </a:p>
          <a:p>
            <a:r>
              <a:rPr lang="en-US" sz="1200" b="1" dirty="0"/>
              <a:t>	 Make it long enough</a:t>
            </a:r>
          </a:p>
          <a:p>
            <a:r>
              <a:rPr lang="en-US" sz="1200" b="1" dirty="0"/>
              <a:t>Is there anything to </a:t>
            </a:r>
            <a:r>
              <a:rPr lang="en-US" sz="1200" b="1" dirty="0" err="1" smtClean="0"/>
              <a:t>aDD</a:t>
            </a:r>
            <a:endParaRPr lang="en-US" sz="1200" b="1" dirty="0"/>
          </a:p>
          <a:p>
            <a:endParaRPr lang="en-US" sz="1200" dirty="0"/>
          </a:p>
        </p:txBody>
      </p:sp>
    </p:spTree>
    <p:extLst>
      <p:ext uri="{BB962C8B-B14F-4D97-AF65-F5344CB8AC3E}">
        <p14:creationId xmlns:p14="http://schemas.microsoft.com/office/powerpoint/2010/main" val="301540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5E4E35-C58B-4468-9C12-D07F3FBB11B0}"/>
              </a:ext>
            </a:extLst>
          </p:cNvPr>
          <p:cNvSpPr/>
          <p:nvPr/>
        </p:nvSpPr>
        <p:spPr>
          <a:xfrm>
            <a:off x="3810000" y="901387"/>
            <a:ext cx="4572000" cy="4914230"/>
          </a:xfrm>
          <a:prstGeom prst="rect">
            <a:avLst/>
          </a:prstGeom>
        </p:spPr>
        <p:txBody>
          <a:bodyPr>
            <a:spAutoFit/>
          </a:bodyPr>
          <a:lstStyle/>
          <a:p>
            <a:r>
              <a:rPr lang="en-US" sz="1350" b="1" dirty="0">
                <a:latin typeface="Times New Roman" panose="02020603050405020304" pitchFamily="18" charset="0"/>
                <a:cs typeface="Times New Roman" panose="02020603050405020304" pitchFamily="18" charset="0"/>
              </a:rPr>
              <a:t>Research Question</a:t>
            </a:r>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The research question for this study is: What do heterosexual-identified individuals</a:t>
            </a:r>
          </a:p>
          <a:p>
            <a:r>
              <a:rPr lang="en-US" sz="1350" dirty="0">
                <a:latin typeface="Times New Roman" panose="02020603050405020304" pitchFamily="18" charset="0"/>
                <a:cs typeface="Times New Roman" panose="02020603050405020304" pitchFamily="18" charset="0"/>
              </a:rPr>
              <a:t>who are or have been affiliated with evangelical Christianity describe as their journeys from</a:t>
            </a:r>
          </a:p>
          <a:p>
            <a:r>
              <a:rPr lang="en-US" sz="1350" dirty="0">
                <a:latin typeface="Times New Roman" panose="02020603050405020304" pitchFamily="18" charset="0"/>
                <a:cs typeface="Times New Roman" panose="02020603050405020304" pitchFamily="18" charset="0"/>
              </a:rPr>
              <a:t>anti-gay to pro-gay?</a:t>
            </a: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Warm up example:</a:t>
            </a:r>
          </a:p>
          <a:p>
            <a:endParaRPr lang="en-US" sz="1350" dirty="0">
              <a:latin typeface="Times New Roman" panose="02020603050405020304" pitchFamily="18" charset="0"/>
              <a:cs typeface="Times New Roman" panose="02020603050405020304" pitchFamily="18" charset="0"/>
            </a:endParaRPr>
          </a:p>
          <a:p>
            <a:pPr>
              <a:lnSpc>
                <a:spcPct val="107000"/>
              </a:lnSpc>
            </a:pPr>
            <a:r>
              <a:rPr lang="en-US" sz="1350" dirty="0">
                <a:latin typeface="Times New Roman" panose="02020603050405020304" pitchFamily="18" charset="0"/>
                <a:ea typeface="Calibri" panose="020F0502020204030204" pitchFamily="34" charset="0"/>
                <a:cs typeface="Times New Roman" panose="02020603050405020304" pitchFamily="18" charset="0"/>
              </a:rPr>
              <a:t> How would you describe your religious or spiritual identity? Christian, non-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350" dirty="0">
                <a:latin typeface="Times New Roman" panose="02020603050405020304" pitchFamily="18" charset="0"/>
                <a:ea typeface="Calibri" panose="020F0502020204030204" pitchFamily="34" charset="0"/>
                <a:cs typeface="Times New Roman" panose="02020603050405020304" pitchFamily="18" charset="0"/>
              </a:rPr>
              <a:t>Christian, or in another way?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Tell me about open ended question example:</a:t>
            </a: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Can you think of another time where you began to see that lesbian and gay people deserve</a:t>
            </a:r>
          </a:p>
          <a:p>
            <a:r>
              <a:rPr lang="en-US" sz="1350" dirty="0">
                <a:latin typeface="Times New Roman" panose="02020603050405020304" pitchFamily="18" charset="0"/>
                <a:cs typeface="Times New Roman" panose="02020603050405020304" pitchFamily="18" charset="0"/>
              </a:rPr>
              <a:t>equal rights, just like everyone else? For example, the right to marry the person they love or</a:t>
            </a:r>
          </a:p>
          <a:p>
            <a:r>
              <a:rPr lang="en-US" sz="1350" dirty="0">
                <a:latin typeface="Times New Roman" panose="02020603050405020304" pitchFamily="18" charset="0"/>
                <a:cs typeface="Times New Roman" panose="02020603050405020304" pitchFamily="18" charset="0"/>
              </a:rPr>
              <a:t>to adopt children?</a:t>
            </a: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637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8774FE-2230-424E-B83E-D6043A3077D3}"/>
              </a:ext>
            </a:extLst>
          </p:cNvPr>
          <p:cNvSpPr>
            <a:spLocks noGrp="1"/>
          </p:cNvSpPr>
          <p:nvPr>
            <p:ph idx="1"/>
          </p:nvPr>
        </p:nvSpPr>
        <p:spPr>
          <a:xfrm>
            <a:off x="2589888" y="2133600"/>
            <a:ext cx="8789313" cy="4438650"/>
          </a:xfrm>
        </p:spPr>
        <p:txBody>
          <a:bodyPr rtlCol="0">
            <a:normAutofit fontScale="77500" lnSpcReduction="20000"/>
          </a:bodyPr>
          <a:lstStyle/>
          <a:p>
            <a:pPr marL="365760" indent="-256032">
              <a:buFont typeface="Wingdings 3"/>
              <a:buChar char=""/>
              <a:defRPr/>
            </a:pPr>
            <a:r>
              <a:rPr lang="en-US" sz="2300" dirty="0"/>
              <a:t>Print transcripts</a:t>
            </a:r>
          </a:p>
          <a:p>
            <a:pPr marL="365760" indent="-256032">
              <a:buFont typeface="Wingdings 3"/>
              <a:buChar char=""/>
              <a:defRPr/>
            </a:pPr>
            <a:r>
              <a:rPr lang="en-US" sz="2300" dirty="0"/>
              <a:t>Read transcripts</a:t>
            </a:r>
          </a:p>
          <a:p>
            <a:pPr marL="365760" indent="-256032">
              <a:buFont typeface="Wingdings 3"/>
              <a:buChar char=""/>
              <a:defRPr/>
            </a:pPr>
            <a:r>
              <a:rPr lang="en-US" sz="2300" dirty="0"/>
              <a:t>Write down what you think is happening, any assumptions you have.  Then consciously put those aside. This is called “bracketing”</a:t>
            </a:r>
          </a:p>
          <a:p>
            <a:pPr marL="365760" indent="-256032">
              <a:buFont typeface="Wingdings 3"/>
              <a:buChar char=""/>
              <a:defRPr/>
            </a:pPr>
            <a:r>
              <a:rPr lang="en-US" sz="2300" dirty="0"/>
              <a:t>Read through again.</a:t>
            </a:r>
          </a:p>
          <a:p>
            <a:pPr marL="365760" indent="-256032">
              <a:buFont typeface="Wingdings 3"/>
              <a:buChar char=""/>
              <a:defRPr/>
            </a:pPr>
            <a:r>
              <a:rPr lang="en-US" sz="2300" dirty="0"/>
              <a:t>Read thru and underline phrases, note topic of that stands for that phrase in margin, the topic should be specific enough to carry meaning.  For example, “financial resources” is very general, but “borrowing money from family” is more descriptive.</a:t>
            </a:r>
          </a:p>
          <a:p>
            <a:pPr marL="365760" indent="-256032">
              <a:buFont typeface="Wingdings 3"/>
              <a:buChar char=""/>
              <a:defRPr/>
            </a:pPr>
            <a:r>
              <a:rPr lang="en-US" sz="2300" dirty="0"/>
              <a:t>Review what you have done, and see if you can drop out any topics, or rename them more meaningfully.</a:t>
            </a:r>
          </a:p>
          <a:p>
            <a:pPr marL="365760" indent="-256032">
              <a:buFont typeface="Wingdings 3"/>
              <a:buChar char=""/>
              <a:defRPr/>
            </a:pPr>
            <a:r>
              <a:rPr lang="en-US" sz="2300" dirty="0"/>
              <a:t>Create a word or excel file with the topic and the quotes (the phrases you underlined) underneath the topic which have now become the categories</a:t>
            </a:r>
            <a:r>
              <a:rPr lang="en-US" sz="2500" dirty="0"/>
              <a:t>.</a:t>
            </a:r>
          </a:p>
          <a:p>
            <a:pPr marL="365760" indent="-256032">
              <a:buFont typeface="Wingdings 3"/>
              <a:buChar char=""/>
              <a:defRPr/>
            </a:pPr>
            <a:endParaRPr lang="en-US" dirty="0"/>
          </a:p>
        </p:txBody>
      </p:sp>
      <p:sp>
        <p:nvSpPr>
          <p:cNvPr id="2" name="Title 1">
            <a:extLst>
              <a:ext uri="{FF2B5EF4-FFF2-40B4-BE49-F238E27FC236}">
                <a16:creationId xmlns:a16="http://schemas.microsoft.com/office/drawing/2014/main" id="{597ED0F0-B396-4F41-95E0-BC915B2711EA}"/>
              </a:ext>
            </a:extLst>
          </p:cNvPr>
          <p:cNvSpPr>
            <a:spLocks noGrp="1"/>
          </p:cNvSpPr>
          <p:nvPr>
            <p:ph type="title"/>
          </p:nvPr>
        </p:nvSpPr>
        <p:spPr/>
        <p:txBody>
          <a:bodyPr>
            <a:normAutofit/>
          </a:bodyPr>
          <a:lstStyle/>
          <a:p>
            <a:pPr>
              <a:defRPr/>
            </a:pPr>
            <a:r>
              <a:rPr lang="en-US" dirty="0"/>
              <a:t>Practical How-</a:t>
            </a:r>
            <a:r>
              <a:rPr lang="en-US" dirty="0" err="1"/>
              <a:t>Tos</a:t>
            </a:r>
            <a:r>
              <a:rPr lang="en-US" dirty="0"/>
              <a:t> in Content Categorical Analysis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3C6B6-DCEC-42E6-850F-69C44589F3C8}"/>
              </a:ext>
            </a:extLst>
          </p:cNvPr>
          <p:cNvSpPr>
            <a:spLocks noGrp="1"/>
          </p:cNvSpPr>
          <p:nvPr>
            <p:ph idx="1"/>
          </p:nvPr>
        </p:nvSpPr>
        <p:spPr>
          <a:xfrm>
            <a:off x="2589888" y="2133600"/>
            <a:ext cx="8789313" cy="4452938"/>
          </a:xfrm>
        </p:spPr>
        <p:txBody>
          <a:bodyPr>
            <a:noAutofit/>
          </a:bodyPr>
          <a:lstStyle/>
          <a:p>
            <a:pPr marL="365760" indent="-256032">
              <a:buFont typeface="Wingdings 3"/>
              <a:buChar char=""/>
              <a:defRPr/>
            </a:pPr>
            <a:r>
              <a:rPr lang="en-US" sz="1600" dirty="0"/>
              <a:t>Look through and see if any topics can be combined, if so either use the best fit category you have and put all quotes under that category. Or create a new category that combines the previous topics that fits the categories you are combining. </a:t>
            </a:r>
          </a:p>
          <a:p>
            <a:pPr marL="365760" indent="-256032">
              <a:buFont typeface="Wingdings 3"/>
              <a:buChar char=""/>
              <a:defRPr/>
            </a:pPr>
            <a:r>
              <a:rPr lang="en-US" sz="1600" dirty="0"/>
              <a:t>The collated categories are now the themes. Create list of themes with the aligned quotes under them. </a:t>
            </a:r>
          </a:p>
          <a:p>
            <a:pPr marL="365760" indent="-256032">
              <a:buFont typeface="Wingdings 3"/>
              <a:buChar char=""/>
              <a:defRPr/>
            </a:pPr>
            <a:r>
              <a:rPr lang="en-US" sz="1600" dirty="0"/>
              <a:t>Some may be major themes and others might be minor. You can drop out minor ones</a:t>
            </a:r>
            <a:r>
              <a:rPr lang="en-US" sz="1600" dirty="0" smtClean="0"/>
              <a:t>. Think of working towards 10 major themes.</a:t>
            </a:r>
            <a:endParaRPr lang="en-US" sz="1600" dirty="0"/>
          </a:p>
          <a:p>
            <a:pPr marL="365760" indent="-256032">
              <a:buFont typeface="Wingdings 3"/>
              <a:buChar char=""/>
              <a:defRPr/>
            </a:pPr>
            <a:r>
              <a:rPr lang="en-US" sz="1600" dirty="0"/>
              <a:t>Review and see if you want to tweak them in any way.</a:t>
            </a:r>
          </a:p>
          <a:p>
            <a:pPr marL="365760" indent="-256032">
              <a:buFont typeface="Wingdings 3"/>
              <a:buChar char=""/>
              <a:defRPr/>
            </a:pPr>
            <a:r>
              <a:rPr lang="en-US" sz="1600" dirty="0"/>
              <a:t>Examine themes, you may be able to look at interrelationship and begin model building or relate them back to areas in the literature.</a:t>
            </a:r>
          </a:p>
        </p:txBody>
      </p:sp>
      <p:sp>
        <p:nvSpPr>
          <p:cNvPr id="2" name="Title 1">
            <a:extLst>
              <a:ext uri="{FF2B5EF4-FFF2-40B4-BE49-F238E27FC236}">
                <a16:creationId xmlns:a16="http://schemas.microsoft.com/office/drawing/2014/main" id="{B79ACC2C-B5E0-454F-AADF-C295BD8F1B7F}"/>
              </a:ext>
            </a:extLst>
          </p:cNvPr>
          <p:cNvSpPr>
            <a:spLocks noGrp="1"/>
          </p:cNvSpPr>
          <p:nvPr>
            <p:ph type="title"/>
          </p:nvPr>
        </p:nvSpPr>
        <p:spPr/>
        <p:txBody>
          <a:bodyPr>
            <a:normAutofit/>
          </a:bodyPr>
          <a:lstStyle/>
          <a:p>
            <a:pPr>
              <a:defRPr/>
            </a:pPr>
            <a:r>
              <a:rPr lang="en-US" dirty="0"/>
              <a:t>Practical How-</a:t>
            </a:r>
            <a:r>
              <a:rPr lang="en-US" dirty="0" err="1"/>
              <a:t>Tos</a:t>
            </a:r>
            <a:r>
              <a:rPr lang="en-US" dirty="0"/>
              <a:t> in Content Categorical Analysis cont’d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D092-2B69-48FA-9F3E-31C86E0012D0}"/>
              </a:ext>
            </a:extLst>
          </p:cNvPr>
          <p:cNvSpPr>
            <a:spLocks noGrp="1"/>
          </p:cNvSpPr>
          <p:nvPr>
            <p:ph type="title"/>
          </p:nvPr>
        </p:nvSpPr>
        <p:spPr/>
        <p:txBody>
          <a:bodyPr/>
          <a:lstStyle/>
          <a:p>
            <a:r>
              <a:rPr lang="en-US" dirty="0"/>
              <a:t>Example of Coding</a:t>
            </a:r>
          </a:p>
        </p:txBody>
      </p:sp>
      <p:pic>
        <p:nvPicPr>
          <p:cNvPr id="6" name="Picture Placeholder 5">
            <a:extLst>
              <a:ext uri="{FF2B5EF4-FFF2-40B4-BE49-F238E27FC236}">
                <a16:creationId xmlns:a16="http://schemas.microsoft.com/office/drawing/2014/main" id="{3B9C8B56-20B4-4E24-8374-C6A0D88F5E97}"/>
              </a:ext>
            </a:extLst>
          </p:cNvPr>
          <p:cNvPicPr>
            <a:picLocks noGrp="1" noChangeAspect="1"/>
          </p:cNvPicPr>
          <p:nvPr>
            <p:ph type="pic" idx="1"/>
          </p:nvPr>
        </p:nvPicPr>
        <p:blipFill>
          <a:blip r:embed="rId2"/>
          <a:srcRect t="8129" b="8129"/>
          <a:stretch>
            <a:fillRect/>
          </a:stretch>
        </p:blipFill>
        <p:spPr>
          <a:xfrm rot="5400000">
            <a:off x="6070023" y="1180525"/>
            <a:ext cx="5310907" cy="3910445"/>
          </a:xfrm>
        </p:spPr>
      </p:pic>
      <p:sp>
        <p:nvSpPr>
          <p:cNvPr id="4" name="Text Placeholder 3">
            <a:extLst>
              <a:ext uri="{FF2B5EF4-FFF2-40B4-BE49-F238E27FC236}">
                <a16:creationId xmlns:a16="http://schemas.microsoft.com/office/drawing/2014/main" id="{7B2975F2-49CA-4667-BDAB-128F5674FAF4}"/>
              </a:ext>
            </a:extLst>
          </p:cNvPr>
          <p:cNvSpPr>
            <a:spLocks noGrp="1"/>
          </p:cNvSpPr>
          <p:nvPr>
            <p:ph type="body" sz="half" idx="2"/>
          </p:nvPr>
        </p:nvSpPr>
        <p:spPr/>
        <p:txBody>
          <a:bodyPr/>
          <a:lstStyle/>
          <a:p>
            <a:r>
              <a:rPr lang="en-US" b="1" dirty="0"/>
              <a:t>Open Coding</a:t>
            </a:r>
            <a:r>
              <a:rPr lang="en-US" dirty="0"/>
              <a:t>:  Allow Codes to develop, read and Re-read underline salient units, note codes on the side.</a:t>
            </a:r>
          </a:p>
          <a:p>
            <a:r>
              <a:rPr lang="en-US" dirty="0"/>
              <a:t>Over time patterns repeat and codes can be combined, eventually these become themes.</a:t>
            </a:r>
          </a:p>
          <a:p>
            <a:r>
              <a:rPr lang="en-US" b="1" dirty="0"/>
              <a:t>A priori or code book</a:t>
            </a:r>
          </a:p>
          <a:p>
            <a:r>
              <a:rPr lang="en-US" dirty="0"/>
              <a:t>Codes are developed from literature or from a previous piece of research</a:t>
            </a:r>
          </a:p>
          <a:p>
            <a:endParaRPr lang="en-US" dirty="0"/>
          </a:p>
          <a:p>
            <a:endParaRPr lang="en-US" dirty="0"/>
          </a:p>
        </p:txBody>
      </p:sp>
    </p:spTree>
    <p:extLst>
      <p:ext uri="{BB962C8B-B14F-4D97-AF65-F5344CB8AC3E}">
        <p14:creationId xmlns:p14="http://schemas.microsoft.com/office/powerpoint/2010/main" val="287145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DE229-3A90-49D1-B877-1BA4F6201192}"/>
              </a:ext>
            </a:extLst>
          </p:cNvPr>
          <p:cNvPicPr>
            <a:picLocks noChangeAspect="1"/>
          </p:cNvPicPr>
          <p:nvPr/>
        </p:nvPicPr>
        <p:blipFill>
          <a:blip r:embed="rId2"/>
          <a:stretch>
            <a:fillRect/>
          </a:stretch>
        </p:blipFill>
        <p:spPr>
          <a:xfrm rot="5400000">
            <a:off x="1470141" y="965489"/>
            <a:ext cx="7614457" cy="6564630"/>
          </a:xfrm>
          <a:prstGeom prst="rect">
            <a:avLst/>
          </a:prstGeom>
        </p:spPr>
      </p:pic>
    </p:spTree>
    <p:extLst>
      <p:ext uri="{BB962C8B-B14F-4D97-AF65-F5344CB8AC3E}">
        <p14:creationId xmlns:p14="http://schemas.microsoft.com/office/powerpoint/2010/main" val="993098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EC2B-72B0-4DB7-92FE-93B5C759BBB1}"/>
              </a:ext>
            </a:extLst>
          </p:cNvPr>
          <p:cNvSpPr>
            <a:spLocks noGrp="1"/>
          </p:cNvSpPr>
          <p:nvPr>
            <p:ph type="title"/>
          </p:nvPr>
        </p:nvSpPr>
        <p:spPr/>
        <p:txBody>
          <a:bodyPr/>
          <a:lstStyle/>
          <a:p>
            <a:r>
              <a:rPr lang="en-US" dirty="0"/>
              <a:t>Example of Combining codes</a:t>
            </a:r>
            <a:br>
              <a:rPr lang="en-US" dirty="0"/>
            </a:br>
            <a:r>
              <a:rPr lang="en-US" dirty="0"/>
              <a:t>for Themes</a:t>
            </a:r>
          </a:p>
        </p:txBody>
      </p:sp>
      <p:pic>
        <p:nvPicPr>
          <p:cNvPr id="6" name="Picture Placeholder 5">
            <a:extLst>
              <a:ext uri="{FF2B5EF4-FFF2-40B4-BE49-F238E27FC236}">
                <a16:creationId xmlns:a16="http://schemas.microsoft.com/office/drawing/2014/main" id="{1E512946-94A1-48C3-AA3F-3435F3EC3246}"/>
              </a:ext>
            </a:extLst>
          </p:cNvPr>
          <p:cNvPicPr>
            <a:picLocks noGrp="1" noChangeAspect="1"/>
          </p:cNvPicPr>
          <p:nvPr>
            <p:ph type="pic" idx="1"/>
          </p:nvPr>
        </p:nvPicPr>
        <p:blipFill>
          <a:blip r:embed="rId2"/>
          <a:srcRect t="8129" b="8129"/>
          <a:stretch>
            <a:fillRect/>
          </a:stretch>
        </p:blipFill>
        <p:spPr>
          <a:xfrm rot="5400000">
            <a:off x="6462713" y="1573214"/>
            <a:ext cx="5181600" cy="3254375"/>
          </a:xfrm>
        </p:spPr>
      </p:pic>
      <p:sp>
        <p:nvSpPr>
          <p:cNvPr id="4" name="Text Placeholder 3">
            <a:extLst>
              <a:ext uri="{FF2B5EF4-FFF2-40B4-BE49-F238E27FC236}">
                <a16:creationId xmlns:a16="http://schemas.microsoft.com/office/drawing/2014/main" id="{3DF266AF-CC49-4CF8-8B08-C22507177AB6}"/>
              </a:ext>
            </a:extLst>
          </p:cNvPr>
          <p:cNvSpPr>
            <a:spLocks noGrp="1"/>
          </p:cNvSpPr>
          <p:nvPr>
            <p:ph type="body" sz="half" idx="2"/>
          </p:nvPr>
        </p:nvSpPr>
        <p:spPr/>
        <p:txBody>
          <a:bodyPr/>
          <a:lstStyle/>
          <a:p>
            <a:r>
              <a:rPr lang="en-US" dirty="0"/>
              <a:t>Reliability</a:t>
            </a:r>
          </a:p>
          <a:p>
            <a:r>
              <a:rPr lang="en-US" dirty="0"/>
              <a:t>Create Code Book after open coding</a:t>
            </a:r>
          </a:p>
          <a:p>
            <a:r>
              <a:rPr lang="en-US" dirty="0"/>
              <a:t>Have 2</a:t>
            </a:r>
            <a:r>
              <a:rPr lang="en-US" baseline="30000" dirty="0"/>
              <a:t>nd</a:t>
            </a:r>
            <a:r>
              <a:rPr lang="en-US" dirty="0"/>
              <a:t> Coder, Code 10% of Data independently</a:t>
            </a:r>
          </a:p>
          <a:p>
            <a:r>
              <a:rPr lang="en-US" dirty="0"/>
              <a:t># of agreements/# of agreements + Disagreements</a:t>
            </a:r>
          </a:p>
        </p:txBody>
      </p:sp>
    </p:spTree>
    <p:extLst>
      <p:ext uri="{BB962C8B-B14F-4D97-AF65-F5344CB8AC3E}">
        <p14:creationId xmlns:p14="http://schemas.microsoft.com/office/powerpoint/2010/main" val="1509138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8FF4E8-5038-4D75-BE36-494C6A8E84B7}"/>
              </a:ext>
            </a:extLst>
          </p:cNvPr>
          <p:cNvGraphicFramePr>
            <a:graphicFrameLocks noGrp="1"/>
          </p:cNvGraphicFramePr>
          <p:nvPr>
            <p:extLst>
              <p:ext uri="{D42A27DB-BD31-4B8C-83A1-F6EECF244321}">
                <p14:modId xmlns:p14="http://schemas.microsoft.com/office/powerpoint/2010/main" val="2323805573"/>
              </p:ext>
            </p:extLst>
          </p:nvPr>
        </p:nvGraphicFramePr>
        <p:xfrm>
          <a:off x="3242494" y="-723900"/>
          <a:ext cx="6392045" cy="8725477"/>
        </p:xfrm>
        <a:graphic>
          <a:graphicData uri="http://schemas.openxmlformats.org/drawingml/2006/table">
            <a:tbl>
              <a:tblPr firstRow="1" firstCol="1" bandRow="1">
                <a:tableStyleId>{5C22544A-7EE6-4342-B048-85BDC9FD1C3A}</a:tableStyleId>
              </a:tblPr>
              <a:tblGrid>
                <a:gridCol w="1244469">
                  <a:extLst>
                    <a:ext uri="{9D8B030D-6E8A-4147-A177-3AD203B41FA5}">
                      <a16:colId xmlns:a16="http://schemas.microsoft.com/office/drawing/2014/main" val="2430009071"/>
                    </a:ext>
                  </a:extLst>
                </a:gridCol>
                <a:gridCol w="4185941">
                  <a:extLst>
                    <a:ext uri="{9D8B030D-6E8A-4147-A177-3AD203B41FA5}">
                      <a16:colId xmlns:a16="http://schemas.microsoft.com/office/drawing/2014/main" val="3511930847"/>
                    </a:ext>
                  </a:extLst>
                </a:gridCol>
                <a:gridCol w="961635">
                  <a:extLst>
                    <a:ext uri="{9D8B030D-6E8A-4147-A177-3AD203B41FA5}">
                      <a16:colId xmlns:a16="http://schemas.microsoft.com/office/drawing/2014/main" val="366059546"/>
                    </a:ext>
                  </a:extLst>
                </a:gridCol>
              </a:tblGrid>
              <a:tr h="1040552">
                <a:tc>
                  <a:txBody>
                    <a:bodyPr/>
                    <a:lstStyle/>
                    <a:p>
                      <a:pPr marL="0" marR="0" algn="l">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0" marR="0" algn="just">
                        <a:spcBef>
                          <a:spcPts val="0"/>
                        </a:spcBef>
                        <a:spcAft>
                          <a:spcPts val="0"/>
                        </a:spcAft>
                      </a:pPr>
                      <a:r>
                        <a:rPr lang="en-US" sz="700">
                          <a:effectLst/>
                        </a:rPr>
                        <a:t>Major and minor themes</a:t>
                      </a:r>
                    </a:p>
                    <a:p>
                      <a:pPr marL="0" marR="0" algn="just">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nchor="b"/>
                </a:tc>
                <a:tc>
                  <a:txBody>
                    <a:bodyPr/>
                    <a:lstStyle/>
                    <a:p>
                      <a:pPr marL="0" marR="0" algn="l">
                        <a:spcBef>
                          <a:spcPts val="0"/>
                        </a:spcBef>
                        <a:spcAft>
                          <a:spcPts val="0"/>
                        </a:spcAft>
                      </a:pPr>
                      <a:r>
                        <a:rPr lang="en-US" sz="700">
                          <a:effectLst/>
                        </a:rPr>
                        <a:t>Number of participants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nchor="b"/>
                </a:tc>
                <a:extLst>
                  <a:ext uri="{0D108BD9-81ED-4DB2-BD59-A6C34878D82A}">
                    <a16:rowId xmlns:a16="http://schemas.microsoft.com/office/drawing/2014/main" val="1612512254"/>
                  </a:ext>
                </a:extLst>
              </a:tr>
              <a:tr h="291502">
                <a:tc>
                  <a:txBody>
                    <a:bodyPr/>
                    <a:lstStyle/>
                    <a:p>
                      <a:pPr marL="0" marR="0" algn="l">
                        <a:spcBef>
                          <a:spcPts val="0"/>
                        </a:spcBef>
                        <a:spcAft>
                          <a:spcPts val="0"/>
                        </a:spcAft>
                      </a:pPr>
                      <a:r>
                        <a:rPr lang="en-US" sz="1400" dirty="0">
                          <a:effectLst/>
                        </a:rPr>
                        <a:t>Major theme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a:effectLst/>
                        </a:rPr>
                        <a:t>Social media &amp; smartphones create a perceived pressure to have sex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3353323555"/>
                  </a:ext>
                </a:extLst>
              </a:tr>
              <a:tr h="437252">
                <a:tc>
                  <a:txBody>
                    <a:bodyPr/>
                    <a:lstStyle/>
                    <a:p>
                      <a:pPr marL="0" marR="0" algn="r">
                        <a:spcBef>
                          <a:spcPts val="0"/>
                        </a:spcBef>
                        <a:spcAft>
                          <a:spcPts val="0"/>
                        </a:spcAft>
                      </a:pPr>
                      <a:r>
                        <a:rPr lang="en-US" sz="1400" dirty="0">
                          <a:effectLst/>
                        </a:rPr>
                        <a:t>Minor theme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a:effectLst/>
                        </a:rPr>
                        <a:t>Perceived pressure to have sex may influence young men to use drugs and alcohol to make it easier to have sexual encounters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1273139356"/>
                  </a:ext>
                </a:extLst>
              </a:tr>
              <a:tr h="291502">
                <a:tc>
                  <a:txBody>
                    <a:bodyPr/>
                    <a:lstStyle/>
                    <a:p>
                      <a:pPr marL="0" marR="0" algn="r">
                        <a:spcBef>
                          <a:spcPts val="0"/>
                        </a:spcBef>
                        <a:spcAft>
                          <a:spcPts val="0"/>
                        </a:spcAft>
                      </a:pPr>
                      <a:r>
                        <a:rPr lang="en-US" sz="1400" dirty="0">
                          <a:effectLst/>
                        </a:rPr>
                        <a:t>Minor theme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a:effectLst/>
                        </a:rPr>
                        <a:t>Sexual behavior and attitudes strongly influenced by peers and social media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101194063"/>
                  </a:ext>
                </a:extLst>
              </a:tr>
              <a:tr h="298894">
                <a:tc>
                  <a:txBody>
                    <a:bodyPr/>
                    <a:lstStyle/>
                    <a:p>
                      <a:pPr marL="0" marR="0" algn="l">
                        <a:spcBef>
                          <a:spcPts val="0"/>
                        </a:spcBef>
                        <a:spcAft>
                          <a:spcPts val="0"/>
                        </a:spcAft>
                      </a:pPr>
                      <a:r>
                        <a:rPr lang="en-US" sz="1400" dirty="0">
                          <a:effectLst/>
                        </a:rPr>
                        <a:t>Major theme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a:effectLst/>
                        </a:rPr>
                        <a:t>Young men do not have experience in developing intimate relationships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3153692845"/>
                  </a:ext>
                </a:extLst>
              </a:tr>
              <a:tr h="291502">
                <a:tc>
                  <a:txBody>
                    <a:bodyPr/>
                    <a:lstStyle/>
                    <a:p>
                      <a:pPr marL="0" marR="0" algn="l">
                        <a:spcBef>
                          <a:spcPts val="0"/>
                        </a:spcBef>
                        <a:spcAft>
                          <a:spcPts val="0"/>
                        </a:spcAft>
                      </a:pPr>
                      <a:r>
                        <a:rPr lang="en-US" sz="1400" dirty="0">
                          <a:effectLst/>
                        </a:rPr>
                        <a:t>Major theme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a:effectLst/>
                        </a:rPr>
                        <a:t>Snapchat is the main way young men connect with a woman to have sex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4189896778"/>
                  </a:ext>
                </a:extLst>
              </a:tr>
              <a:tr h="430685">
                <a:tc>
                  <a:txBody>
                    <a:bodyPr/>
                    <a:lstStyle/>
                    <a:p>
                      <a:pPr marL="0" marR="0" algn="r">
                        <a:spcBef>
                          <a:spcPts val="0"/>
                        </a:spcBef>
                        <a:spcAft>
                          <a:spcPts val="0"/>
                        </a:spcAft>
                      </a:pPr>
                      <a:r>
                        <a:rPr lang="en-US" sz="1400" dirty="0">
                          <a:effectLst/>
                        </a:rPr>
                        <a:t>Minor theme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a:effectLst/>
                        </a:rPr>
                        <a:t>Snapchat allows for multiple hook-ups to occur that may lead to a relationship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721251414"/>
                  </a:ext>
                </a:extLst>
              </a:tr>
              <a:tr h="291502">
                <a:tc>
                  <a:txBody>
                    <a:bodyPr/>
                    <a:lstStyle/>
                    <a:p>
                      <a:pPr marL="0" marR="0" algn="r">
                        <a:spcBef>
                          <a:spcPts val="0"/>
                        </a:spcBef>
                        <a:spcAft>
                          <a:spcPts val="0"/>
                        </a:spcAft>
                      </a:pPr>
                      <a:r>
                        <a:rPr lang="en-US" sz="1400">
                          <a:effectLst/>
                        </a:rPr>
                        <a:t>Minor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a:effectLst/>
                        </a:rPr>
                        <a:t>Snapchat and Tinder act to offer too many options to choose someone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927555188"/>
                  </a:ext>
                </a:extLst>
              </a:tr>
              <a:tr h="291502">
                <a:tc>
                  <a:txBody>
                    <a:bodyPr/>
                    <a:lstStyle/>
                    <a:p>
                      <a:pPr marL="0" marR="0" algn="l">
                        <a:spcBef>
                          <a:spcPts val="0"/>
                        </a:spcBef>
                        <a:spcAft>
                          <a:spcPts val="0"/>
                        </a:spcAft>
                      </a:pPr>
                      <a:r>
                        <a:rPr lang="en-US" sz="1400">
                          <a:effectLst/>
                        </a:rPr>
                        <a:t>Major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dirty="0">
                          <a:effectLst/>
                        </a:rPr>
                        <a:t>Parents’ ability to communicate about relationships affect young men’s attitudes about sex and intimacy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493306593"/>
                  </a:ext>
                </a:extLst>
              </a:tr>
              <a:tr h="291502">
                <a:tc>
                  <a:txBody>
                    <a:bodyPr/>
                    <a:lstStyle/>
                    <a:p>
                      <a:pPr marL="0" marR="0" algn="r">
                        <a:spcBef>
                          <a:spcPts val="0"/>
                        </a:spcBef>
                        <a:spcAft>
                          <a:spcPts val="0"/>
                        </a:spcAft>
                      </a:pPr>
                      <a:r>
                        <a:rPr lang="en-US" sz="1400">
                          <a:effectLst/>
                        </a:rPr>
                        <a:t>Minor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a:effectLst/>
                        </a:rPr>
                        <a:t>A close relationship with parents associated with limited hook-up just for sex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429837498"/>
                  </a:ext>
                </a:extLst>
              </a:tr>
              <a:tr h="291502">
                <a:tc>
                  <a:txBody>
                    <a:bodyPr/>
                    <a:lstStyle/>
                    <a:p>
                      <a:pPr marL="0" marR="0" algn="r">
                        <a:spcBef>
                          <a:spcPts val="0"/>
                        </a:spcBef>
                        <a:spcAft>
                          <a:spcPts val="0"/>
                        </a:spcAft>
                      </a:pPr>
                      <a:r>
                        <a:rPr lang="en-US" sz="1400">
                          <a:effectLst/>
                        </a:rPr>
                        <a:t>Minor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a:effectLst/>
                        </a:rPr>
                        <a:t>Divorced parents who didn’t remarry associated with two young men being wary of intimacy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751704640"/>
                  </a:ext>
                </a:extLst>
              </a:tr>
              <a:tr h="291502">
                <a:tc>
                  <a:txBody>
                    <a:bodyPr/>
                    <a:lstStyle/>
                    <a:p>
                      <a:pPr marL="0" marR="0" algn="l">
                        <a:spcBef>
                          <a:spcPts val="0"/>
                        </a:spcBef>
                        <a:spcAft>
                          <a:spcPts val="0"/>
                        </a:spcAft>
                      </a:pPr>
                      <a:r>
                        <a:rPr lang="en-US" sz="1400">
                          <a:effectLst/>
                        </a:rPr>
                        <a:t>Major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dirty="0">
                          <a:effectLst/>
                        </a:rPr>
                        <a:t>Young men want intimate relationships, but are anxious about 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dirty="0">
                          <a:effectLst/>
                        </a:rPr>
                        <a:t>12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972520150"/>
                  </a:ext>
                </a:extLst>
              </a:tr>
              <a:tr h="155944">
                <a:tc>
                  <a:txBody>
                    <a:bodyPr/>
                    <a:lstStyle/>
                    <a:p>
                      <a:pPr marL="0" marR="0" algn="l">
                        <a:spcBef>
                          <a:spcPts val="0"/>
                        </a:spcBef>
                        <a:spcAft>
                          <a:spcPts val="0"/>
                        </a:spcAft>
                      </a:pPr>
                      <a:r>
                        <a:rPr lang="en-US" sz="1400">
                          <a:effectLst/>
                        </a:rPr>
                        <a:t>Major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dirty="0">
                          <a:effectLst/>
                        </a:rPr>
                        <a:t>Smartphones are a social crutch that discourage intimacy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736743337"/>
                  </a:ext>
                </a:extLst>
              </a:tr>
              <a:tr h="155944">
                <a:tc>
                  <a:txBody>
                    <a:bodyPr/>
                    <a:lstStyle/>
                    <a:p>
                      <a:pPr marL="0" marR="0" algn="l">
                        <a:spcBef>
                          <a:spcPts val="0"/>
                        </a:spcBef>
                        <a:spcAft>
                          <a:spcPts val="0"/>
                        </a:spcAft>
                      </a:pPr>
                      <a:r>
                        <a:rPr lang="en-US" sz="1400">
                          <a:effectLst/>
                        </a:rPr>
                        <a:t>Major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dirty="0">
                          <a:effectLst/>
                        </a:rPr>
                        <a:t>Failing at sexual encounters may decrease self-esteem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4124599659"/>
                  </a:ext>
                </a:extLst>
              </a:tr>
              <a:tr h="291502">
                <a:tc>
                  <a:txBody>
                    <a:bodyPr/>
                    <a:lstStyle/>
                    <a:p>
                      <a:pPr marL="0" marR="0" algn="r">
                        <a:spcBef>
                          <a:spcPts val="0"/>
                        </a:spcBef>
                        <a:spcAft>
                          <a:spcPts val="0"/>
                        </a:spcAft>
                      </a:pPr>
                      <a:r>
                        <a:rPr lang="en-US" sz="1400">
                          <a:effectLst/>
                        </a:rPr>
                        <a:t>Minor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dirty="0">
                          <a:effectLst/>
                        </a:rPr>
                        <a:t>Snapchat meet-ups sometimes encourage young men to be fake or “superficial”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584627294"/>
                  </a:ext>
                </a:extLst>
              </a:tr>
              <a:tr h="155944">
                <a:tc>
                  <a:txBody>
                    <a:bodyPr/>
                    <a:lstStyle/>
                    <a:p>
                      <a:pPr marL="0" marR="0" algn="l">
                        <a:spcBef>
                          <a:spcPts val="0"/>
                        </a:spcBef>
                        <a:spcAft>
                          <a:spcPts val="0"/>
                        </a:spcAft>
                      </a:pPr>
                      <a:r>
                        <a:rPr lang="en-US" sz="1400">
                          <a:effectLst/>
                        </a:rPr>
                        <a:t>Major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1400" dirty="0">
                          <a:effectLst/>
                        </a:rPr>
                        <a:t>Young men watch pornography a lot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982811842"/>
                  </a:ext>
                </a:extLst>
              </a:tr>
              <a:tr h="179846">
                <a:tc>
                  <a:txBody>
                    <a:bodyPr/>
                    <a:lstStyle/>
                    <a:p>
                      <a:pPr marL="0" marR="0" algn="r">
                        <a:spcBef>
                          <a:spcPts val="0"/>
                        </a:spcBef>
                        <a:spcAft>
                          <a:spcPts val="0"/>
                        </a:spcAft>
                      </a:pPr>
                      <a:r>
                        <a:rPr lang="en-US" sz="1400">
                          <a:effectLst/>
                        </a:rPr>
                        <a:t>Minor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dirty="0">
                          <a:effectLst/>
                        </a:rPr>
                        <a:t>Watching pornography gives ideas about how to have sex</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a:effectLst/>
                        </a:rPr>
                        <a:t>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706885398"/>
                  </a:ext>
                </a:extLst>
              </a:tr>
              <a:tr h="291502">
                <a:tc>
                  <a:txBody>
                    <a:bodyPr/>
                    <a:lstStyle/>
                    <a:p>
                      <a:pPr marL="0" marR="0" algn="r">
                        <a:spcBef>
                          <a:spcPts val="0"/>
                        </a:spcBef>
                        <a:spcAft>
                          <a:spcPts val="0"/>
                        </a:spcAft>
                      </a:pPr>
                      <a:r>
                        <a:rPr lang="en-US" sz="1400">
                          <a:effectLst/>
                        </a:rPr>
                        <a:t>Minor theme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1400" dirty="0">
                          <a:effectLst/>
                        </a:rPr>
                        <a:t>Pornography watching may make young men self-conscious about their body and sexual skills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1400" dirty="0">
                          <a:effectLst/>
                        </a:rPr>
                        <a:t>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3309429185"/>
                  </a:ext>
                </a:extLst>
              </a:tr>
            </a:tbl>
          </a:graphicData>
        </a:graphic>
      </p:graphicFrame>
      <p:sp>
        <p:nvSpPr>
          <p:cNvPr id="3" name="Rectangle 1">
            <a:extLst>
              <a:ext uri="{FF2B5EF4-FFF2-40B4-BE49-F238E27FC236}">
                <a16:creationId xmlns:a16="http://schemas.microsoft.com/office/drawing/2014/main" id="{FC8410D6-96EE-446A-93DD-BE3448D9B732}"/>
              </a:ext>
            </a:extLst>
          </p:cNvPr>
          <p:cNvSpPr>
            <a:spLocks noChangeArrowheads="1"/>
          </p:cNvSpPr>
          <p:nvPr/>
        </p:nvSpPr>
        <p:spPr bwMode="auto">
          <a:xfrm>
            <a:off x="4081463" y="224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7068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E470A9-19C4-42FA-A64F-0E2F9E7E0C91}"/>
              </a:ext>
            </a:extLst>
          </p:cNvPr>
          <p:cNvSpPr/>
          <p:nvPr/>
        </p:nvSpPr>
        <p:spPr>
          <a:xfrm>
            <a:off x="3048000" y="1720840"/>
            <a:ext cx="6096000" cy="3416320"/>
          </a:xfrm>
          <a:prstGeom prst="rect">
            <a:avLst/>
          </a:prstGeom>
        </p:spPr>
        <p:txBody>
          <a:bodyPr>
            <a:spAutoFit/>
          </a:bodyPr>
          <a:lstStyle/>
          <a:p>
            <a:pPr>
              <a:lnSpc>
                <a:spcPct val="200000"/>
              </a:lnSpc>
            </a:pPr>
            <a:r>
              <a:rPr lang="en-US" b="1" dirty="0">
                <a:latin typeface="Times New Roman" panose="02020603050405020304" pitchFamily="18" charset="0"/>
                <a:ea typeface="Times New Roman" panose="02020603050405020304" pitchFamily="18" charset="0"/>
              </a:rPr>
              <a:t>Major Theme 2: Young Men Do Not Have Experience in Developing Intimate Relationships</a:t>
            </a:r>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All but one participant spent a significant amount of time discussing how dating in college is aimed at having as much sex with as many people as possible rather than developing intimate relationships.  Many related that developing strong and intimate relationships is not the norm and usually just happens by accident after multiple drunk sexual encounters that lead you to assume you must like the person.  All but two participants were in intimate relationships, the rest being single. </a:t>
            </a:r>
            <a:endParaRPr lang="en-US" dirty="0"/>
          </a:p>
        </p:txBody>
      </p:sp>
    </p:spTree>
    <p:extLst>
      <p:ext uri="{BB962C8B-B14F-4D97-AF65-F5344CB8AC3E}">
        <p14:creationId xmlns:p14="http://schemas.microsoft.com/office/powerpoint/2010/main" val="1770683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51310B-EA10-437F-8F06-2C17A2409D6C}"/>
              </a:ext>
            </a:extLst>
          </p:cNvPr>
          <p:cNvSpPr/>
          <p:nvPr/>
        </p:nvSpPr>
        <p:spPr>
          <a:xfrm>
            <a:off x="3048000" y="519262"/>
            <a:ext cx="6096000" cy="5355312"/>
          </a:xfrm>
          <a:prstGeom prst="rect">
            <a:avLst/>
          </a:prstGeom>
        </p:spPr>
        <p:txBody>
          <a:bodyPr>
            <a:spAutoFit/>
          </a:bodyPr>
          <a:lstStyle/>
          <a:p>
            <a:pPr indent="457200">
              <a:lnSpc>
                <a:spcPct val="200000"/>
              </a:lnSpc>
            </a:pPr>
            <a:r>
              <a:rPr lang="en-US" dirty="0">
                <a:latin typeface="Times New Roman" panose="02020603050405020304" pitchFamily="18" charset="0"/>
                <a:ea typeface="Times New Roman" panose="02020603050405020304" pitchFamily="18" charset="0"/>
              </a:rPr>
              <a:t>Brad discussed how hooking up was the norm. But he truly wanted to get to know people more before doing anything sexual.</a:t>
            </a:r>
          </a:p>
          <a:p>
            <a:pPr marL="457200" marR="0">
              <a:spcBef>
                <a:spcPts val="0"/>
              </a:spcBef>
              <a:spcAft>
                <a:spcPts val="0"/>
              </a:spcAft>
            </a:pPr>
            <a:r>
              <a:rPr lang="en-US" dirty="0">
                <a:latin typeface="Times New Roman" panose="02020603050405020304" pitchFamily="18" charset="0"/>
                <a:ea typeface="Calibri" panose="020F0502020204030204" pitchFamily="34" charset="0"/>
              </a:rPr>
              <a:t>They just want to hook up.  I put on, like, my dating anything, it's like, "I'm not looking for a hookup," is like the number one thing.  Then there's still people trying to like push me into having sexual encounters with them.  They'd be like, "Hey," and I'd be like, "Hey, how's it going?" They're like, "Good, how are you?" I'm like, "Good." They're like, "What are you up to?" I'm like, "I just got out of the shower," and then they think it's like an invitation.  I'm like, "No, I'm just stating what I'm doing.  I'm not interested in you.  I don't even know you.”</a:t>
            </a:r>
            <a:endParaRPr lang="en-US" dirty="0">
              <a:latin typeface="Times New Roman" panose="02020603050405020304" pitchFamily="18" charset="0"/>
              <a:ea typeface="Times New Roman" panose="02020603050405020304" pitchFamily="18" charset="0"/>
            </a:endParaRPr>
          </a:p>
          <a:p>
            <a:r>
              <a:rPr lang="en-US" i="1"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Calibri" panose="020F0502020204030204" pitchFamily="34" charset="0"/>
              </a:rPr>
              <a:t/>
            </a:r>
            <a:br>
              <a:rPr lang="en-US" dirty="0">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110550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15362" name="Picture 2" descr="E:\Archetype Imagination Figures\figure 6.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8576"/>
            <a:ext cx="8562974" cy="769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88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381955"/>
              </p:ext>
            </p:extLst>
          </p:nvPr>
        </p:nvGraphicFramePr>
        <p:xfrm>
          <a:off x="3024187" y="158244"/>
          <a:ext cx="5940425" cy="6339840"/>
        </p:xfrm>
        <a:graphic>
          <a:graphicData uri="http://schemas.openxmlformats.org/drawingml/2006/table">
            <a:tbl>
              <a:tblPr firstRow="1" firstCol="1" bandRow="1"/>
              <a:tblGrid>
                <a:gridCol w="1236345">
                  <a:extLst>
                    <a:ext uri="{9D8B030D-6E8A-4147-A177-3AD203B41FA5}">
                      <a16:colId xmlns:a16="http://schemas.microsoft.com/office/drawing/2014/main" val="2344849626"/>
                    </a:ext>
                  </a:extLst>
                </a:gridCol>
                <a:gridCol w="4704080">
                  <a:extLst>
                    <a:ext uri="{9D8B030D-6E8A-4147-A177-3AD203B41FA5}">
                      <a16:colId xmlns:a16="http://schemas.microsoft.com/office/drawing/2014/main" val="2613378901"/>
                    </a:ext>
                  </a:extLst>
                </a:gridCol>
              </a:tblGrid>
              <a:tr h="0">
                <a:tc>
                  <a:txBody>
                    <a:bodyPr/>
                    <a:lstStyle/>
                    <a:p>
                      <a:pPr marL="0" marR="0" algn="l">
                        <a:lnSpc>
                          <a:spcPct val="200000"/>
                        </a:lnSpc>
                        <a:spcBef>
                          <a:spcPts val="0"/>
                        </a:spcBef>
                        <a:spcAft>
                          <a:spcPts val="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Theme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lnSpc>
                          <a:spcPct val="200000"/>
                        </a:lnSpc>
                        <a:spcBef>
                          <a:spcPts val="0"/>
                        </a:spcBef>
                        <a:spcAft>
                          <a:spcPts val="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44816834"/>
                  </a:ext>
                </a:extLst>
              </a:tr>
              <a:tr h="0">
                <a:tc>
                  <a:txBody>
                    <a:bodyPr/>
                    <a:lstStyle/>
                    <a:p>
                      <a:pPr marL="0" marR="0" algn="l">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Major Theme</a:t>
                      </a:r>
                    </a:p>
                    <a:p>
                      <a:pPr marL="0" marR="0" algn="l">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marR="0" lvl="0" indent="-342900" algn="l">
                        <a:lnSpc>
                          <a:spcPct val="200000"/>
                        </a:lnSpc>
                        <a:spcBef>
                          <a:spcPts val="0"/>
                        </a:spcBef>
                        <a:spcAft>
                          <a:spcPts val="0"/>
                        </a:spcAft>
                        <a:buFont typeface="+mj-lt"/>
                        <a:buAutoNum type="arabicPeriod"/>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Learning has been a true life-long journey, both in formal and informal settings</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45046350"/>
                  </a:ext>
                </a:extLst>
              </a:tr>
              <a:tr h="0">
                <a:tc>
                  <a:txBody>
                    <a:bodyPr/>
                    <a:lstStyle/>
                    <a:p>
                      <a:pPr marL="171450" marR="0" algn="l">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Minor Theme </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marR="0" lvl="0" indent="-342900" algn="l">
                        <a:lnSpc>
                          <a:spcPct val="200000"/>
                        </a:lnSpc>
                        <a:spcBef>
                          <a:spcPts val="0"/>
                        </a:spcBef>
                        <a:spcAft>
                          <a:spcPts val="0"/>
                        </a:spcAft>
                        <a:buFont typeface="+mj-lt"/>
                        <a:buAutoNum type="alphaLcPeriod"/>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Mentors still remain an important element for the development of leaders </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54107718"/>
                  </a:ext>
                </a:extLst>
              </a:tr>
              <a:tr h="0">
                <a:tc>
                  <a:txBody>
                    <a:bodyPr/>
                    <a:lstStyle/>
                    <a:p>
                      <a:pPr marL="0" marR="0" algn="l">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Major Theme</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lvl="0" indent="0" algn="l">
                        <a:lnSpc>
                          <a:spcPct val="200000"/>
                        </a:lnSpc>
                        <a:spcBef>
                          <a:spcPts val="0"/>
                        </a:spcBef>
                        <a:spcAft>
                          <a:spcPts val="0"/>
                        </a:spcAft>
                        <a:buFont typeface="+mj-lt"/>
                        <a:buNone/>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inding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their own voice and ensuring their message was heard has been an important element in these stories</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15342680"/>
                  </a:ext>
                </a:extLst>
              </a:tr>
              <a:tr h="0">
                <a:tc>
                  <a:txBody>
                    <a:bodyPr/>
                    <a:lstStyle/>
                    <a:p>
                      <a:pPr marL="154305" marR="0" algn="l">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Minor Theme</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marR="0" lvl="0" indent="-342900" algn="l">
                        <a:lnSpc>
                          <a:spcPct val="200000"/>
                        </a:lnSpc>
                        <a:spcBef>
                          <a:spcPts val="0"/>
                        </a:spcBef>
                        <a:spcAft>
                          <a:spcPts val="0"/>
                        </a:spcAft>
                        <a:buFont typeface="+mj-lt"/>
                        <a:buAutoNum type="alphaLcPeriod"/>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While there has been much progress, issues of class, gender and race continue to appear</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07340875"/>
                  </a:ext>
                </a:extLst>
              </a:tr>
              <a:tr h="0">
                <a:tc>
                  <a:txBody>
                    <a:bodyPr/>
                    <a:lstStyle/>
                    <a:p>
                      <a:pPr marL="171450" marR="0" algn="l">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Minor Theme</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lvl="0" indent="0" algn="l">
                        <a:lnSpc>
                          <a:spcPct val="200000"/>
                        </a:lnSpc>
                        <a:spcBef>
                          <a:spcPts val="0"/>
                        </a:spcBef>
                        <a:spcAft>
                          <a:spcPts val="0"/>
                        </a:spcAft>
                        <a:buFont typeface="+mj-lt"/>
                        <a:buNone/>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 There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is still an opportunity to ensure all voices are included within the conversations</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41716619"/>
                  </a:ext>
                </a:extLst>
              </a:tr>
            </a:tbl>
          </a:graphicData>
        </a:graphic>
      </p:graphicFrame>
    </p:spTree>
    <p:extLst>
      <p:ext uri="{BB962C8B-B14F-4D97-AF65-F5344CB8AC3E}">
        <p14:creationId xmlns:p14="http://schemas.microsoft.com/office/powerpoint/2010/main" val="26880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52264030"/>
              </p:ext>
            </p:extLst>
          </p:nvPr>
        </p:nvGraphicFramePr>
        <p:xfrm>
          <a:off x="3125787" y="2124361"/>
          <a:ext cx="5940425" cy="2871587"/>
        </p:xfrm>
        <a:graphic>
          <a:graphicData uri="http://schemas.openxmlformats.org/drawingml/2006/table">
            <a:tbl>
              <a:tblPr firstRow="1" firstCol="1" bandRow="1"/>
              <a:tblGrid>
                <a:gridCol w="1236345">
                  <a:extLst>
                    <a:ext uri="{9D8B030D-6E8A-4147-A177-3AD203B41FA5}">
                      <a16:colId xmlns:a16="http://schemas.microsoft.com/office/drawing/2014/main" val="794825307"/>
                    </a:ext>
                  </a:extLst>
                </a:gridCol>
                <a:gridCol w="4704080">
                  <a:extLst>
                    <a:ext uri="{9D8B030D-6E8A-4147-A177-3AD203B41FA5}">
                      <a16:colId xmlns:a16="http://schemas.microsoft.com/office/drawing/2014/main" val="3762445064"/>
                    </a:ext>
                  </a:extLst>
                </a:gridCol>
              </a:tblGrid>
              <a:tr h="1408547">
                <a:tc>
                  <a:txBody>
                    <a:bodyPr/>
                    <a:lstStyle/>
                    <a:p>
                      <a:pPr marL="0" marR="0" algn="l">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Major Theme</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marR="0" lvl="0" indent="-342900" algn="l">
                        <a:lnSpc>
                          <a:spcPct val="200000"/>
                        </a:lnSpc>
                        <a:spcBef>
                          <a:spcPts val="0"/>
                        </a:spcBef>
                        <a:spcAft>
                          <a:spcPts val="0"/>
                        </a:spcAft>
                        <a:buFont typeface="+mj-lt"/>
                        <a:buAutoNum type="arabicPeriod"/>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As their stories were developing, they acknowledged an inner critic in varying degrees</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63487680"/>
                  </a:ext>
                </a:extLst>
              </a:tr>
              <a:tr h="1408547">
                <a:tc>
                  <a:txBody>
                    <a:bodyPr/>
                    <a:lstStyle/>
                    <a:p>
                      <a:pPr marL="171450" marR="0" algn="l">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Minor Theme</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marR="0" lvl="0" indent="-342900" algn="l">
                        <a:lnSpc>
                          <a:spcPct val="200000"/>
                        </a:lnSpc>
                        <a:spcBef>
                          <a:spcPts val="0"/>
                        </a:spcBef>
                        <a:spcAft>
                          <a:spcPts val="0"/>
                        </a:spcAft>
                        <a:buFont typeface="+mj-lt"/>
                        <a:buAutoNum type="alphaLcPeriod"/>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As leaders have moved up within their organizations, they have experienced an increased sense of loneliness</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97005026"/>
                  </a:ext>
                </a:extLst>
              </a:tr>
            </a:tbl>
          </a:graphicData>
        </a:graphic>
      </p:graphicFrame>
    </p:spTree>
    <p:extLst>
      <p:ext uri="{BB962C8B-B14F-4D97-AF65-F5344CB8AC3E}">
        <p14:creationId xmlns:p14="http://schemas.microsoft.com/office/powerpoint/2010/main" val="302762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0B01-0AA3-4BF0-81FE-503355016170}"/>
              </a:ext>
            </a:extLst>
          </p:cNvPr>
          <p:cNvSpPr>
            <a:spLocks noGrp="1"/>
          </p:cNvSpPr>
          <p:nvPr>
            <p:ph type="title"/>
          </p:nvPr>
        </p:nvSpPr>
        <p:spPr/>
        <p:txBody>
          <a:bodyPr/>
          <a:lstStyle/>
          <a:p>
            <a:r>
              <a:rPr lang="en-US" dirty="0" err="1"/>
              <a:t>Biblography</a:t>
            </a:r>
            <a:endParaRPr lang="en-US" dirty="0"/>
          </a:p>
        </p:txBody>
      </p:sp>
      <p:sp>
        <p:nvSpPr>
          <p:cNvPr id="3" name="Content Placeholder 2">
            <a:extLst>
              <a:ext uri="{FF2B5EF4-FFF2-40B4-BE49-F238E27FC236}">
                <a16:creationId xmlns:a16="http://schemas.microsoft.com/office/drawing/2014/main" id="{F2C8C971-33F1-42EB-B506-9A84F92237D3}"/>
              </a:ext>
            </a:extLst>
          </p:cNvPr>
          <p:cNvSpPr>
            <a:spLocks noGrp="1"/>
          </p:cNvSpPr>
          <p:nvPr>
            <p:ph idx="1"/>
          </p:nvPr>
        </p:nvSpPr>
        <p:spPr/>
        <p:txBody>
          <a:bodyPr>
            <a:normAutofit fontScale="70000" lnSpcReduction="20000"/>
          </a:bodyPr>
          <a:lstStyle/>
          <a:p>
            <a:r>
              <a:rPr lang="en-US" dirty="0" err="1"/>
              <a:t>Josselson</a:t>
            </a:r>
            <a:r>
              <a:rPr lang="en-US" dirty="0"/>
              <a:t>, R. (2013.) </a:t>
            </a:r>
            <a:r>
              <a:rPr lang="en-US" i="1" dirty="0"/>
              <a:t>Interviewing for qualitative inquiry: A relational approach. </a:t>
            </a:r>
            <a:r>
              <a:rPr lang="en-US" dirty="0"/>
              <a:t>New York: Guilford. </a:t>
            </a:r>
          </a:p>
          <a:p>
            <a:r>
              <a:rPr lang="en-US" dirty="0" err="1"/>
              <a:t>Hilldebrandt</a:t>
            </a:r>
            <a:r>
              <a:rPr lang="en-US" dirty="0"/>
              <a:t>, T.  (2012).  Journeys of </a:t>
            </a:r>
            <a:r>
              <a:rPr lang="en-US" dirty="0" err="1"/>
              <a:t>Heterosexaual</a:t>
            </a:r>
            <a:r>
              <a:rPr lang="en-US" dirty="0"/>
              <a:t>-Identified Individuals with an Evangelical Christian Background from Anti-Gay to Pro-Gay</a:t>
            </a:r>
          </a:p>
          <a:p>
            <a:r>
              <a:rPr lang="en-US" dirty="0"/>
              <a:t>Kaviani, C. (2019).  The impact of smartphones on the sexual behaviors  of Generation Z College Males.</a:t>
            </a:r>
          </a:p>
          <a:p>
            <a:r>
              <a:rPr lang="en-US" dirty="0"/>
              <a:t> </a:t>
            </a:r>
            <a:r>
              <a:rPr lang="en-US" dirty="0" err="1"/>
              <a:t>Lieblich</a:t>
            </a:r>
            <a:r>
              <a:rPr lang="en-US" dirty="0"/>
              <a:t>, A., </a:t>
            </a:r>
            <a:r>
              <a:rPr lang="en-US" dirty="0" err="1"/>
              <a:t>Tuval</a:t>
            </a:r>
            <a:r>
              <a:rPr lang="en-US" dirty="0"/>
              <a:t>-Mashiach, R., and </a:t>
            </a:r>
            <a:r>
              <a:rPr lang="en-US" dirty="0" err="1"/>
              <a:t>Zilber</a:t>
            </a:r>
            <a:r>
              <a:rPr lang="en-US" dirty="0"/>
              <a:t>, T. (1998). Narrative research: Reading, analysis and interpretation. Thousand Oaks, CA: Sage. </a:t>
            </a:r>
          </a:p>
          <a:p>
            <a:r>
              <a:rPr lang="en-US" dirty="0"/>
              <a:t>Marshall, C. and Rossman, G. B. (1995). Designing qualitative research. Thousand Oaks, CA: Sage. </a:t>
            </a:r>
          </a:p>
          <a:p>
            <a:r>
              <a:rPr lang="en-US" dirty="0"/>
              <a:t>Nelson, A., </a:t>
            </a:r>
            <a:r>
              <a:rPr lang="en-US" dirty="0" err="1"/>
              <a:t>McClintock,C</a:t>
            </a:r>
            <a:r>
              <a:rPr lang="en-US" dirty="0"/>
              <a:t>., Perez-Ferguson, A., </a:t>
            </a:r>
            <a:r>
              <a:rPr lang="en-US" dirty="0" err="1"/>
              <a:t>Shawver</a:t>
            </a:r>
            <a:r>
              <a:rPr lang="en-US" dirty="0"/>
              <a:t>, M. &amp; Thompson, G. (2008). Storytelling narratives: social bonding as key for youth at risk</a:t>
            </a:r>
            <a:r>
              <a:rPr lang="en-US" i="1" dirty="0"/>
              <a:t>.</a:t>
            </a:r>
            <a:r>
              <a:rPr lang="en-US" dirty="0"/>
              <a:t> </a:t>
            </a:r>
            <a:r>
              <a:rPr lang="en-US" i="1" dirty="0"/>
              <a:t>Child Youth Care Forum</a:t>
            </a:r>
            <a:r>
              <a:rPr lang="en-US" dirty="0"/>
              <a:t> 31: 127-137.</a:t>
            </a:r>
          </a:p>
          <a:p>
            <a:endParaRPr lang="en-US" dirty="0"/>
          </a:p>
        </p:txBody>
      </p:sp>
    </p:spTree>
    <p:extLst>
      <p:ext uri="{BB962C8B-B14F-4D97-AF65-F5344CB8AC3E}">
        <p14:creationId xmlns:p14="http://schemas.microsoft.com/office/powerpoint/2010/main" val="115603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err="1" smtClean="0"/>
              <a:t>Quesion</a:t>
            </a:r>
            <a:endParaRPr lang="en-US" dirty="0"/>
          </a:p>
        </p:txBody>
      </p:sp>
      <p:sp>
        <p:nvSpPr>
          <p:cNvPr id="3" name="Content Placeholder 2"/>
          <p:cNvSpPr>
            <a:spLocks noGrp="1"/>
          </p:cNvSpPr>
          <p:nvPr>
            <p:ph idx="1"/>
          </p:nvPr>
        </p:nvSpPr>
        <p:spPr/>
        <p:txBody>
          <a:bodyPr>
            <a:normAutofit/>
          </a:bodyPr>
          <a:lstStyle/>
          <a:p>
            <a:r>
              <a:rPr lang="en-US" sz="3600" dirty="0"/>
              <a:t>What do written narratives by FGU students reveal about their experience? </a:t>
            </a:r>
          </a:p>
          <a:p>
            <a:endParaRPr lang="en-US" sz="3600" dirty="0"/>
          </a:p>
        </p:txBody>
      </p:sp>
    </p:spTree>
    <p:extLst>
      <p:ext uri="{BB962C8B-B14F-4D97-AF65-F5344CB8AC3E}">
        <p14:creationId xmlns:p14="http://schemas.microsoft.com/office/powerpoint/2010/main" val="192738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and Minor Themes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045798"/>
              </p:ext>
            </p:extLst>
          </p:nvPr>
        </p:nvGraphicFramePr>
        <p:xfrm>
          <a:off x="4015581" y="1904998"/>
          <a:ext cx="5937250" cy="5247803"/>
        </p:xfrm>
        <a:graphic>
          <a:graphicData uri="http://schemas.openxmlformats.org/drawingml/2006/table">
            <a:tbl>
              <a:tblPr firstRow="1" firstCol="1" bandRow="1"/>
              <a:tblGrid>
                <a:gridCol w="1539875">
                  <a:extLst>
                    <a:ext uri="{9D8B030D-6E8A-4147-A177-3AD203B41FA5}">
                      <a16:colId xmlns:a16="http://schemas.microsoft.com/office/drawing/2014/main" val="2411131105"/>
                    </a:ext>
                  </a:extLst>
                </a:gridCol>
                <a:gridCol w="4397375">
                  <a:extLst>
                    <a:ext uri="{9D8B030D-6E8A-4147-A177-3AD203B41FA5}">
                      <a16:colId xmlns:a16="http://schemas.microsoft.com/office/drawing/2014/main" val="3668847546"/>
                    </a:ext>
                  </a:extLst>
                </a:gridCol>
              </a:tblGrid>
              <a:tr h="273483">
                <a:tc>
                  <a:txBody>
                    <a:bodyPr/>
                    <a:lstStyle/>
                    <a:p>
                      <a:pPr marL="0" marR="0">
                        <a:lnSpc>
                          <a:spcPct val="107000"/>
                        </a:lnSpc>
                        <a:spcBef>
                          <a:spcPts val="0"/>
                        </a:spcBef>
                        <a:spcAft>
                          <a:spcPts val="0"/>
                        </a:spcAft>
                      </a:pPr>
                      <a:r>
                        <a:rPr lang="en-US" sz="1600" b="1">
                          <a:effectLst/>
                          <a:latin typeface="Sitka Banner" panose="02000505000000020004" pitchFamily="2" charset="0"/>
                          <a:ea typeface="Calibri" panose="020F0502020204030204" pitchFamily="34" charset="0"/>
                          <a:cs typeface="Times New Roman" panose="02020603050405020304" pitchFamily="18" charset="0"/>
                        </a:rPr>
                        <a:t>MAJOR/MINOR</a:t>
                      </a:r>
                      <a:endParaRPr lang="en-US" sz="1600">
                        <a:effectLst/>
                        <a:latin typeface="Sitka Banner" panose="02000505000000020004"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Sitka Banner" panose="02000505000000020004" pitchFamily="2" charset="0"/>
                          <a:ea typeface="Calibri" panose="020F0502020204030204" pitchFamily="34" charset="0"/>
                          <a:cs typeface="Times New Roman" panose="02020603050405020304" pitchFamily="18" charset="0"/>
                        </a:rPr>
                        <a:t>DESCRIPTION</a:t>
                      </a:r>
                      <a:endParaRPr lang="en-US" sz="1600">
                        <a:effectLst/>
                        <a:latin typeface="Sitka Banner" panose="02000505000000020004"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909810"/>
                  </a:ext>
                </a:extLst>
              </a:tr>
              <a:tr h="546966">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Major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rabicPeriod"/>
                      </a:pPr>
                      <a:r>
                        <a:rPr lang="en-US" sz="1600">
                          <a:effectLst/>
                          <a:latin typeface="Sitka Banner" panose="02000505000000020004" pitchFamily="2" charset="0"/>
                          <a:ea typeface="Calibri" panose="020F0502020204030204" pitchFamily="34" charset="0"/>
                          <a:cs typeface="Times New Roman" panose="02020603050405020304" pitchFamily="18" charset="0"/>
                        </a:rPr>
                        <a:t>A sense of community and comradery is essential in students’ appraisal of New Student Orientation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123231"/>
                  </a:ext>
                </a:extLst>
              </a:tr>
              <a:tr h="546966">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	Minor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Sitka Banner" panose="02000505000000020004" pitchFamily="2" charset="0"/>
                          <a:ea typeface="Calibri" panose="020F0502020204030204" pitchFamily="34" charset="0"/>
                          <a:cs typeface="Times New Roman" panose="02020603050405020304" pitchFamily="18" charset="0"/>
                        </a:rPr>
                        <a:t>Relationships formed at NSO provide a sense of support for students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205606"/>
                  </a:ext>
                </a:extLst>
              </a:tr>
              <a:tr h="546966">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	Minor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Sitka Banner" panose="02000505000000020004" pitchFamily="2" charset="0"/>
                          <a:ea typeface="Calibri" panose="020F0502020204030204" pitchFamily="34" charset="0"/>
                          <a:cs typeface="Times New Roman" panose="02020603050405020304" pitchFamily="18" charset="0"/>
                        </a:rPr>
                        <a:t>An opportunity to foster new relationships which adds to a sense of comfort and familiarity during NSO.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74920"/>
                  </a:ext>
                </a:extLst>
              </a:tr>
              <a:tr h="273483">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Major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rabicPeriod"/>
                      </a:pPr>
                      <a:r>
                        <a:rPr lang="en-US" sz="1600">
                          <a:effectLst/>
                          <a:latin typeface="Sitka Banner" panose="02000505000000020004" pitchFamily="2" charset="0"/>
                          <a:ea typeface="Calibri" panose="020F0502020204030204" pitchFamily="34" charset="0"/>
                          <a:cs typeface="Times New Roman" panose="02020603050405020304" pitchFamily="18" charset="0"/>
                        </a:rPr>
                        <a:t>Motivational (In)congruence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091201"/>
                  </a:ext>
                </a:extLst>
              </a:tr>
              <a:tr h="820448">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	Minor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Sitka Banner" panose="02000505000000020004" pitchFamily="2" charset="0"/>
                          <a:ea typeface="Calibri" panose="020F0502020204030204" pitchFamily="34" charset="0"/>
                          <a:cs typeface="Times New Roman" panose="02020603050405020304" pitchFamily="18" charset="0"/>
                        </a:rPr>
                        <a:t>Students are faced with a high level of negative emotions (i.e., anxiety) that are inconsistent with personal and career goals, which can result in self doubt and/or proscrastination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493379"/>
                  </a:ext>
                </a:extLst>
              </a:tr>
              <a:tr h="546966">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	Minor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Sitka Banner" panose="02000505000000020004" pitchFamily="2" charset="0"/>
                          <a:ea typeface="Calibri" panose="020F0502020204030204" pitchFamily="34" charset="0"/>
                          <a:cs typeface="Times New Roman" panose="02020603050405020304" pitchFamily="18" charset="0"/>
                        </a:rPr>
                        <a:t>The </a:t>
                      </a:r>
                      <a:r>
                        <a:rPr lang="en-US" sz="1600" dirty="0" smtClean="0">
                          <a:effectLst/>
                          <a:latin typeface="Sitka Banner" panose="02000505000000020004" pitchFamily="2" charset="0"/>
                          <a:ea typeface="Calibri" panose="020F0502020204030204" pitchFamily="34" charset="0"/>
                          <a:cs typeface="Times New Roman" panose="02020603050405020304" pitchFamily="18" charset="0"/>
                        </a:rPr>
                        <a:t>ideal </a:t>
                      </a:r>
                      <a:r>
                        <a:rPr lang="en-US" sz="1600" dirty="0">
                          <a:effectLst/>
                          <a:latin typeface="Sitka Banner" panose="02000505000000020004" pitchFamily="2" charset="0"/>
                          <a:ea typeface="Calibri" panose="020F0502020204030204" pitchFamily="34" charset="0"/>
                          <a:cs typeface="Times New Roman" panose="02020603050405020304" pitchFamily="18" charset="0"/>
                        </a:rPr>
                        <a:t>NSO experience is consistent with personal and career goals.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97181"/>
                  </a:ext>
                </a:extLst>
              </a:tr>
              <a:tr h="273483">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Major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rabicPeriod"/>
                      </a:pPr>
                      <a:r>
                        <a:rPr lang="en-US" sz="1600">
                          <a:effectLst/>
                          <a:latin typeface="Sitka Banner" panose="02000505000000020004" pitchFamily="2" charset="0"/>
                          <a:ea typeface="Calibri" panose="020F0502020204030204" pitchFamily="34" charset="0"/>
                          <a:cs typeface="Times New Roman" panose="02020603050405020304" pitchFamily="18" charset="0"/>
                        </a:rPr>
                        <a:t>Imagery provides a means of coping during a stressful experience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574729"/>
                  </a:ext>
                </a:extLst>
              </a:tr>
              <a:tr h="546966">
                <a:tc>
                  <a:txBody>
                    <a:bodyPr/>
                    <a:lstStyle/>
                    <a:p>
                      <a:pPr marL="0" marR="0">
                        <a:lnSpc>
                          <a:spcPct val="107000"/>
                        </a:lnSpc>
                        <a:spcBef>
                          <a:spcPts val="0"/>
                        </a:spcBef>
                        <a:spcAft>
                          <a:spcPts val="0"/>
                        </a:spcAft>
                      </a:pPr>
                      <a:r>
                        <a:rPr lang="en-US" sz="1600">
                          <a:effectLst/>
                          <a:latin typeface="Sitka Banner" panose="02000505000000020004" pitchFamily="2" charset="0"/>
                          <a:ea typeface="Calibri" panose="020F0502020204030204" pitchFamily="34" charset="0"/>
                          <a:cs typeface="Times New Roman" panose="02020603050405020304" pitchFamily="18" charset="0"/>
                        </a:rPr>
                        <a:t>	Minor Theme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Sitka Banner" panose="02000505000000020004" pitchFamily="2" charset="0"/>
                          <a:ea typeface="Calibri" panose="020F0502020204030204" pitchFamily="34" charset="0"/>
                          <a:cs typeface="Times New Roman" panose="02020603050405020304" pitchFamily="18" charset="0"/>
                        </a:rPr>
                        <a:t>Elements of nature (i.e., sunshine, beach, ocean views) are strongly associated with positive experiences that alleviate intense emotions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297303"/>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8821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5ED3-1ED6-4E08-8135-6ECC73308D8D}"/>
              </a:ext>
            </a:extLst>
          </p:cNvPr>
          <p:cNvSpPr>
            <a:spLocks noGrp="1"/>
          </p:cNvSpPr>
          <p:nvPr>
            <p:ph type="title"/>
          </p:nvPr>
        </p:nvSpPr>
        <p:spPr/>
        <p:txBody>
          <a:bodyPr/>
          <a:lstStyle/>
          <a:p>
            <a:r>
              <a:rPr lang="en-US" dirty="0" err="1"/>
              <a:t>Josselson</a:t>
            </a:r>
            <a:endParaRPr lang="en-US" dirty="0"/>
          </a:p>
        </p:txBody>
      </p:sp>
      <p:sp>
        <p:nvSpPr>
          <p:cNvPr id="3" name="Content Placeholder 2">
            <a:extLst>
              <a:ext uri="{FF2B5EF4-FFF2-40B4-BE49-F238E27FC236}">
                <a16:creationId xmlns:a16="http://schemas.microsoft.com/office/drawing/2014/main" id="{7053EC62-7F58-45CE-8DCB-0EA47F93A79D}"/>
              </a:ext>
            </a:extLst>
          </p:cNvPr>
          <p:cNvSpPr>
            <a:spLocks noGrp="1"/>
          </p:cNvSpPr>
          <p:nvPr>
            <p:ph idx="1"/>
          </p:nvPr>
        </p:nvSpPr>
        <p:spPr/>
        <p:txBody>
          <a:bodyPr>
            <a:normAutofit/>
          </a:bodyPr>
          <a:lstStyle/>
          <a:p>
            <a:r>
              <a:rPr lang="en-US" sz="1800" dirty="0"/>
              <a:t>Human life is composed of stories. Narratives construct memory, organize time, and create identity (</a:t>
            </a:r>
            <a:r>
              <a:rPr lang="en-US" sz="1800" dirty="0" err="1"/>
              <a:t>Ricoeur</a:t>
            </a:r>
            <a:r>
              <a:rPr lang="en-US" sz="1800" dirty="0"/>
              <a:t>, 1981; </a:t>
            </a:r>
            <a:r>
              <a:rPr lang="en-US" sz="1800" dirty="0" err="1"/>
              <a:t>MacIntyre</a:t>
            </a:r>
            <a:r>
              <a:rPr lang="en-US" sz="1800" dirty="0"/>
              <a:t>, 2007); stories integrate facts and feelings (Fulford, 1999). Narratives are the only means by which people can communicate what goes on inside them and what links them to others. Personal narratives are “the most internally consistent interpretation of presently understood past, experience past and anticipated future.”  (</a:t>
            </a:r>
            <a:r>
              <a:rPr lang="en-US" sz="1800" dirty="0" err="1"/>
              <a:t>Cohler</a:t>
            </a:r>
            <a:r>
              <a:rPr lang="en-US" sz="1800" dirty="0"/>
              <a:t>, 1982, p.207).”</a:t>
            </a:r>
          </a:p>
          <a:p>
            <a:r>
              <a:rPr lang="en-US" sz="1800" dirty="0" err="1"/>
              <a:t>Josselson</a:t>
            </a:r>
            <a:r>
              <a:rPr lang="en-US" sz="1800" dirty="0"/>
              <a:t>, R. (2013). </a:t>
            </a:r>
            <a:r>
              <a:rPr lang="en-US" sz="1800" i="1" dirty="0"/>
              <a:t>Interviewing for qualitative inquiry. </a:t>
            </a:r>
            <a:r>
              <a:rPr lang="en-US" sz="1800" dirty="0" err="1"/>
              <a:t>NewYork</a:t>
            </a:r>
            <a:r>
              <a:rPr lang="en-US" sz="1800" dirty="0"/>
              <a:t>: The Guilford Press.</a:t>
            </a:r>
          </a:p>
          <a:p>
            <a:endParaRPr lang="en-US" sz="1800" dirty="0"/>
          </a:p>
          <a:p>
            <a:endParaRPr lang="en-US" dirty="0"/>
          </a:p>
          <a:p>
            <a:endParaRPr lang="en-US" dirty="0"/>
          </a:p>
        </p:txBody>
      </p:sp>
    </p:spTree>
    <p:extLst>
      <p:ext uri="{BB962C8B-B14F-4D97-AF65-F5344CB8AC3E}">
        <p14:creationId xmlns:p14="http://schemas.microsoft.com/office/powerpoint/2010/main" val="396448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C042-9037-47B7-A290-FD62E5B48374}"/>
              </a:ext>
            </a:extLst>
          </p:cNvPr>
          <p:cNvSpPr>
            <a:spLocks noGrp="1"/>
          </p:cNvSpPr>
          <p:nvPr>
            <p:ph type="title"/>
          </p:nvPr>
        </p:nvSpPr>
        <p:spPr/>
        <p:txBody>
          <a:bodyPr/>
          <a:lstStyle/>
          <a:p>
            <a:r>
              <a:rPr lang="en-US" dirty="0"/>
              <a:t>Nelson et al</a:t>
            </a:r>
          </a:p>
        </p:txBody>
      </p:sp>
      <p:sp>
        <p:nvSpPr>
          <p:cNvPr id="3" name="Content Placeholder 2">
            <a:extLst>
              <a:ext uri="{FF2B5EF4-FFF2-40B4-BE49-F238E27FC236}">
                <a16:creationId xmlns:a16="http://schemas.microsoft.com/office/drawing/2014/main" id="{98CB6121-8789-45E3-B876-258E355231BA}"/>
              </a:ext>
            </a:extLst>
          </p:cNvPr>
          <p:cNvSpPr>
            <a:spLocks noGrp="1"/>
          </p:cNvSpPr>
          <p:nvPr>
            <p:ph idx="1"/>
          </p:nvPr>
        </p:nvSpPr>
        <p:spPr>
          <a:xfrm>
            <a:off x="2165015" y="1905000"/>
            <a:ext cx="8789313" cy="3777622"/>
          </a:xfrm>
        </p:spPr>
        <p:txBody>
          <a:bodyPr/>
          <a:lstStyle/>
          <a:p>
            <a:pPr marL="0" indent="0">
              <a:buNone/>
            </a:pPr>
            <a:r>
              <a:rPr lang="en-US" dirty="0"/>
              <a:t>“</a:t>
            </a:r>
            <a:r>
              <a:rPr lang="en-US" sz="1500" dirty="0"/>
              <a:t>Narrative research studies the whole person in context and examines whole lives. Stories convey information in a present time sense and include a felt sense, giving new perspectives and clarity to understanding experiences.  The patterns of these experiences become apparent. Storytelling taps unconscious emotional material and memories that contain salient content about an event(Nelson et al, 2008, pg. 128).”</a:t>
            </a:r>
          </a:p>
          <a:p>
            <a:pPr marL="0" indent="0">
              <a:buNone/>
            </a:pPr>
            <a:r>
              <a:rPr lang="en-US" sz="1500" dirty="0"/>
              <a:t>Nelson, A., McClintock, C., Nash </a:t>
            </a:r>
            <a:r>
              <a:rPr lang="en-US" sz="1500" dirty="0" err="1"/>
              <a:t>Shawver</a:t>
            </a:r>
            <a:r>
              <a:rPr lang="en-US" sz="1500" dirty="0"/>
              <a:t>, M., Perez-Ferguson, A. &amp;</a:t>
            </a:r>
          </a:p>
          <a:p>
            <a:pPr>
              <a:buNone/>
            </a:pPr>
            <a:r>
              <a:rPr lang="en-US" sz="1500" dirty="0"/>
              <a:t>	Thompson, G. (2008). Storytelling narratives: social bonding as key for youth at risk. </a:t>
            </a:r>
            <a:r>
              <a:rPr lang="en-US" sz="1500" i="1" dirty="0"/>
              <a:t>Child and Youth Care Form</a:t>
            </a:r>
            <a:r>
              <a:rPr lang="en-US" sz="1500" dirty="0"/>
              <a:t>, 37, 127-137</a:t>
            </a:r>
          </a:p>
          <a:p>
            <a:endParaRPr lang="en-US" dirty="0"/>
          </a:p>
        </p:txBody>
      </p:sp>
    </p:spTree>
    <p:extLst>
      <p:ext uri="{BB962C8B-B14F-4D97-AF65-F5344CB8AC3E}">
        <p14:creationId xmlns:p14="http://schemas.microsoft.com/office/powerpoint/2010/main" val="381811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AF7C-2DF8-4C1E-8DDF-E109DB4A6FBF}"/>
              </a:ext>
            </a:extLst>
          </p:cNvPr>
          <p:cNvSpPr>
            <a:spLocks noGrp="1"/>
          </p:cNvSpPr>
          <p:nvPr>
            <p:ph type="title"/>
          </p:nvPr>
        </p:nvSpPr>
        <p:spPr/>
        <p:txBody>
          <a:bodyPr/>
          <a:lstStyle/>
          <a:p>
            <a:r>
              <a:rPr lang="en-US" dirty="0"/>
              <a:t>Validity &amp; Reliability</a:t>
            </a:r>
          </a:p>
        </p:txBody>
      </p:sp>
      <p:graphicFrame>
        <p:nvGraphicFramePr>
          <p:cNvPr id="4" name="Content Placeholder 3">
            <a:extLst>
              <a:ext uri="{FF2B5EF4-FFF2-40B4-BE49-F238E27FC236}">
                <a16:creationId xmlns:a16="http://schemas.microsoft.com/office/drawing/2014/main" id="{2ECCE869-23C1-43E8-B57C-3F3E70506477}"/>
              </a:ext>
            </a:extLst>
          </p:cNvPr>
          <p:cNvGraphicFramePr>
            <a:graphicFrameLocks noGrp="1"/>
          </p:cNvGraphicFramePr>
          <p:nvPr>
            <p:ph sz="quarter" idx="13"/>
            <p:extLst>
              <p:ext uri="{D42A27DB-BD31-4B8C-83A1-F6EECF244321}">
                <p14:modId xmlns:p14="http://schemas.microsoft.com/office/powerpoint/2010/main" val="2876957265"/>
              </p:ext>
            </p:extLst>
          </p:nvPr>
        </p:nvGraphicFramePr>
        <p:xfrm>
          <a:off x="3170561" y="2341689"/>
          <a:ext cx="5850878" cy="4565651"/>
        </p:xfrm>
        <a:graphic>
          <a:graphicData uri="http://schemas.openxmlformats.org/drawingml/2006/table">
            <a:tbl>
              <a:tblPr firstRow="1" firstCol="1" bandRow="1">
                <a:tableStyleId>{5C22544A-7EE6-4342-B048-85BDC9FD1C3A}</a:tableStyleId>
              </a:tblPr>
              <a:tblGrid>
                <a:gridCol w="1949876">
                  <a:extLst>
                    <a:ext uri="{9D8B030D-6E8A-4147-A177-3AD203B41FA5}">
                      <a16:colId xmlns:a16="http://schemas.microsoft.com/office/drawing/2014/main" val="2188116544"/>
                    </a:ext>
                  </a:extLst>
                </a:gridCol>
                <a:gridCol w="1950501">
                  <a:extLst>
                    <a:ext uri="{9D8B030D-6E8A-4147-A177-3AD203B41FA5}">
                      <a16:colId xmlns:a16="http://schemas.microsoft.com/office/drawing/2014/main" val="3071008082"/>
                    </a:ext>
                  </a:extLst>
                </a:gridCol>
                <a:gridCol w="1950501">
                  <a:extLst>
                    <a:ext uri="{9D8B030D-6E8A-4147-A177-3AD203B41FA5}">
                      <a16:colId xmlns:a16="http://schemas.microsoft.com/office/drawing/2014/main" val="3605879033"/>
                    </a:ext>
                  </a:extLst>
                </a:gridCol>
              </a:tblGrid>
              <a:tr h="183411">
                <a:tc gridSpan="3">
                  <a:txBody>
                    <a:bodyPr/>
                    <a:lstStyle/>
                    <a:p>
                      <a:pPr marL="0" marR="0" algn="ctr">
                        <a:lnSpc>
                          <a:spcPct val="107000"/>
                        </a:lnSpc>
                        <a:spcBef>
                          <a:spcPts val="0"/>
                        </a:spcBef>
                        <a:spcAft>
                          <a:spcPts val="0"/>
                        </a:spcAft>
                      </a:pPr>
                      <a:r>
                        <a:rPr lang="en-US" sz="1400" dirty="0">
                          <a:effectLst/>
                        </a:rPr>
                        <a:t>Quantitative &amp; Qualitative Reliability &amp; Validity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3782803"/>
                  </a:ext>
                </a:extLst>
              </a:tr>
              <a:tr h="761991">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a:effectLst/>
                        </a:rPr>
                        <a:t>Quant</a:t>
                      </a:r>
                    </a:p>
                    <a:p>
                      <a:pPr marL="0" marR="0">
                        <a:lnSpc>
                          <a:spcPct val="107000"/>
                        </a:lnSpc>
                        <a:spcBef>
                          <a:spcPts val="0"/>
                        </a:spcBef>
                        <a:spcAft>
                          <a:spcPts val="0"/>
                        </a:spcAft>
                      </a:pPr>
                      <a:r>
                        <a:rPr lang="en-US" sz="1400">
                          <a:effectLst/>
                        </a:rPr>
                        <a:t>Looking for patterns are generalizable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a:effectLst/>
                        </a:rPr>
                        <a:t>Qual</a:t>
                      </a:r>
                    </a:p>
                    <a:p>
                      <a:pPr marL="0" marR="0">
                        <a:lnSpc>
                          <a:spcPct val="107000"/>
                        </a:lnSpc>
                        <a:spcBef>
                          <a:spcPts val="0"/>
                        </a:spcBef>
                        <a:spcAft>
                          <a:spcPts val="0"/>
                        </a:spcAft>
                      </a:pPr>
                      <a:r>
                        <a:rPr lang="en-US" sz="1400">
                          <a:effectLst/>
                        </a:rPr>
                        <a:t>Looking for patterns from rich description of a given phenomenon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3965897345"/>
                  </a:ext>
                </a:extLst>
              </a:tr>
              <a:tr h="954851">
                <a:tc>
                  <a:txBody>
                    <a:bodyPr/>
                    <a:lstStyle/>
                    <a:p>
                      <a:pPr marL="0" marR="0">
                        <a:lnSpc>
                          <a:spcPct val="107000"/>
                        </a:lnSpc>
                        <a:spcBef>
                          <a:spcPts val="0"/>
                        </a:spcBef>
                        <a:spcAft>
                          <a:spcPts val="0"/>
                        </a:spcAft>
                      </a:pPr>
                      <a:r>
                        <a:rPr lang="en-US" sz="1400" dirty="0">
                          <a:effectLst/>
                        </a:rPr>
                        <a:t>Reliability</a:t>
                      </a:r>
                    </a:p>
                    <a:p>
                      <a:pPr marL="0" marR="0">
                        <a:lnSpc>
                          <a:spcPct val="107000"/>
                        </a:lnSpc>
                        <a:spcBef>
                          <a:spcPts val="0"/>
                        </a:spcBef>
                        <a:spcAft>
                          <a:spcPts val="0"/>
                        </a:spcAft>
                      </a:pPr>
                      <a:r>
                        <a:rPr lang="en-US" sz="1400" dirty="0">
                          <a:effectLst/>
                        </a:rPr>
                        <a:t>Consistency</a:t>
                      </a:r>
                    </a:p>
                    <a:p>
                      <a:pPr marL="0" marR="0">
                        <a:lnSpc>
                          <a:spcPct val="107000"/>
                        </a:lnSpc>
                        <a:spcBef>
                          <a:spcPts val="0"/>
                        </a:spcBef>
                        <a:spcAft>
                          <a:spcPts val="0"/>
                        </a:spcAft>
                      </a:pPr>
                      <a:r>
                        <a:rPr lang="en-US" sz="1400" dirty="0">
                          <a:effectLst/>
                        </a:rPr>
                        <a:t>Repeatability</a:t>
                      </a:r>
                    </a:p>
                    <a:p>
                      <a:pPr marL="0" marR="0">
                        <a:lnSpc>
                          <a:spcPct val="107000"/>
                        </a:lnSpc>
                        <a:spcBef>
                          <a:spcPts val="0"/>
                        </a:spcBef>
                        <a:spcAft>
                          <a:spcPts val="0"/>
                        </a:spcAft>
                      </a:pPr>
                      <a:r>
                        <a:rPr lang="en-US" sz="1400" dirty="0">
                          <a:effectLst/>
                        </a:rPr>
                        <a:t>Dependability</a:t>
                      </a:r>
                    </a:p>
                    <a:p>
                      <a:pPr marL="0" marR="0">
                        <a:lnSpc>
                          <a:spcPct val="107000"/>
                        </a:lnSpc>
                        <a:spcBef>
                          <a:spcPts val="0"/>
                        </a:spcBef>
                        <a:spcAft>
                          <a:spcPts val="0"/>
                        </a:spcAft>
                      </a:pPr>
                      <a:r>
                        <a:rPr lang="en-US" sz="1400" dirty="0">
                          <a:effectLst/>
                        </a:rPr>
                        <a:t>Stability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a:effectLst/>
                        </a:rPr>
                        <a:t>Repeated administration</a:t>
                      </a:r>
                    </a:p>
                    <a:p>
                      <a:pPr marL="0" marR="0">
                        <a:lnSpc>
                          <a:spcPct val="107000"/>
                        </a:lnSpc>
                        <a:spcBef>
                          <a:spcPts val="0"/>
                        </a:spcBef>
                        <a:spcAft>
                          <a:spcPts val="0"/>
                        </a:spcAft>
                      </a:pPr>
                      <a:r>
                        <a:rPr lang="en-US" sz="1400">
                          <a:effectLst/>
                        </a:rPr>
                        <a:t>Cronbach alpha on items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a:effectLst/>
                        </a:rPr>
                        <a:t>Inter rater reliability on coding</a:t>
                      </a:r>
                    </a:p>
                    <a:p>
                      <a:pPr marL="0" marR="0">
                        <a:lnSpc>
                          <a:spcPct val="107000"/>
                        </a:lnSpc>
                        <a:spcBef>
                          <a:spcPts val="0"/>
                        </a:spcBef>
                        <a:spcAft>
                          <a:spcPts val="0"/>
                        </a:spcAft>
                      </a:pPr>
                      <a:r>
                        <a:rPr lang="en-US" sz="1400">
                          <a:effectLst/>
                        </a:rPr>
                        <a:t>Member check</a:t>
                      </a:r>
                    </a:p>
                    <a:p>
                      <a:pPr marL="0" marR="0">
                        <a:lnSpc>
                          <a:spcPct val="107000"/>
                        </a:lnSpc>
                        <a:spcBef>
                          <a:spcPts val="0"/>
                        </a:spcBef>
                        <a:spcAft>
                          <a:spcPts val="0"/>
                        </a:spcAft>
                      </a:pPr>
                      <a:r>
                        <a:rPr lang="en-US" sz="1400">
                          <a:effectLst/>
                        </a:rPr>
                        <a:t>Dialogue across researchers (Grounded Theory)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2929938849"/>
                  </a:ext>
                </a:extLst>
              </a:tr>
              <a:tr h="1147711">
                <a:tc>
                  <a:txBody>
                    <a:bodyPr/>
                    <a:lstStyle/>
                    <a:p>
                      <a:pPr marL="0" marR="0">
                        <a:lnSpc>
                          <a:spcPct val="107000"/>
                        </a:lnSpc>
                        <a:spcBef>
                          <a:spcPts val="0"/>
                        </a:spcBef>
                        <a:spcAft>
                          <a:spcPts val="0"/>
                        </a:spcAft>
                      </a:pPr>
                      <a:r>
                        <a:rPr lang="en-US" sz="1400" dirty="0">
                          <a:effectLst/>
                        </a:rPr>
                        <a:t>Content Validity</a:t>
                      </a:r>
                    </a:p>
                    <a:p>
                      <a:pPr marL="0" marR="0">
                        <a:lnSpc>
                          <a:spcPct val="107000"/>
                        </a:lnSpc>
                        <a:spcBef>
                          <a:spcPts val="0"/>
                        </a:spcBef>
                        <a:spcAft>
                          <a:spcPts val="0"/>
                        </a:spcAft>
                      </a:pPr>
                      <a:r>
                        <a:rPr lang="en-US" sz="1400" dirty="0">
                          <a:effectLst/>
                        </a:rPr>
                        <a:t>Correct</a:t>
                      </a:r>
                    </a:p>
                    <a:p>
                      <a:pPr marL="0" marR="0">
                        <a:lnSpc>
                          <a:spcPct val="107000"/>
                        </a:lnSpc>
                        <a:spcBef>
                          <a:spcPts val="0"/>
                        </a:spcBef>
                        <a:spcAft>
                          <a:spcPts val="0"/>
                        </a:spcAft>
                      </a:pPr>
                      <a:r>
                        <a:rPr lang="en-US" sz="1400" dirty="0">
                          <a:effectLst/>
                        </a:rPr>
                        <a:t>Accurate</a:t>
                      </a:r>
                    </a:p>
                    <a:p>
                      <a:pPr marL="0" marR="0">
                        <a:lnSpc>
                          <a:spcPct val="107000"/>
                        </a:lnSpc>
                        <a:spcBef>
                          <a:spcPts val="0"/>
                        </a:spcBef>
                        <a:spcAft>
                          <a:spcPts val="0"/>
                        </a:spcAft>
                      </a:pPr>
                      <a:r>
                        <a:rPr lang="en-US" sz="1400" dirty="0">
                          <a:effectLst/>
                        </a:rPr>
                        <a:t>True</a:t>
                      </a:r>
                    </a:p>
                    <a:p>
                      <a:pPr marL="0" marR="0">
                        <a:lnSpc>
                          <a:spcPct val="107000"/>
                        </a:lnSpc>
                        <a:spcBef>
                          <a:spcPts val="0"/>
                        </a:spcBef>
                        <a:spcAft>
                          <a:spcPts val="0"/>
                        </a:spcAft>
                      </a:pPr>
                      <a:r>
                        <a:rPr lang="en-US" sz="1400" dirty="0">
                          <a:effectLst/>
                        </a:rPr>
                        <a:t>Confidence</a:t>
                      </a:r>
                    </a:p>
                    <a:p>
                      <a:pPr marL="0" marR="0">
                        <a:lnSpc>
                          <a:spcPct val="107000"/>
                        </a:lnSpc>
                        <a:spcBef>
                          <a:spcPts val="0"/>
                        </a:spcBef>
                        <a:spcAft>
                          <a:spcPts val="0"/>
                        </a:spcAft>
                      </a:pPr>
                      <a:r>
                        <a:rPr lang="en-US" sz="1400" dirty="0">
                          <a:effectLst/>
                        </a:rPr>
                        <a:t>Credible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dirty="0">
                          <a:effectLst/>
                        </a:rPr>
                        <a:t>Correlation with 2</a:t>
                      </a:r>
                      <a:r>
                        <a:rPr lang="en-US" sz="1400" baseline="30000" dirty="0">
                          <a:effectLst/>
                        </a:rPr>
                        <a:t>nd</a:t>
                      </a:r>
                      <a:r>
                        <a:rPr lang="en-US" sz="1400" dirty="0">
                          <a:effectLst/>
                        </a:rPr>
                        <a:t> measure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a:effectLst/>
                        </a:rPr>
                        <a:t>Triangulation</a:t>
                      </a:r>
                    </a:p>
                    <a:p>
                      <a:pPr marL="0" marR="0">
                        <a:lnSpc>
                          <a:spcPct val="107000"/>
                        </a:lnSpc>
                        <a:spcBef>
                          <a:spcPts val="0"/>
                        </a:spcBef>
                        <a:spcAft>
                          <a:spcPts val="0"/>
                        </a:spcAft>
                      </a:pPr>
                      <a:r>
                        <a:rPr lang="en-US" sz="1400">
                          <a:effectLst/>
                        </a:rPr>
                        <a:t>Themes match participants’ words</a:t>
                      </a:r>
                    </a:p>
                    <a:p>
                      <a:pPr marL="0" marR="0">
                        <a:lnSpc>
                          <a:spcPct val="107000"/>
                        </a:lnSpc>
                        <a:spcBef>
                          <a:spcPts val="0"/>
                        </a:spcBef>
                        <a:spcAft>
                          <a:spcPts val="0"/>
                        </a:spcAft>
                      </a:pPr>
                      <a:r>
                        <a:rPr lang="en-US" sz="1400">
                          <a:effectLst/>
                        </a:rPr>
                        <a:t>Interview questions match research question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2953603752"/>
                  </a:ext>
                </a:extLst>
              </a:tr>
              <a:tr h="376271">
                <a:tc>
                  <a:txBody>
                    <a:bodyPr/>
                    <a:lstStyle/>
                    <a:p>
                      <a:pPr marL="0" marR="0">
                        <a:lnSpc>
                          <a:spcPct val="107000"/>
                        </a:lnSpc>
                        <a:spcBef>
                          <a:spcPts val="0"/>
                        </a:spcBef>
                        <a:spcAft>
                          <a:spcPts val="0"/>
                        </a:spcAft>
                      </a:pPr>
                      <a:r>
                        <a:rPr lang="en-US" sz="1400">
                          <a:effectLst/>
                        </a:rPr>
                        <a:t>Construct Validity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dirty="0">
                          <a:effectLst/>
                        </a:rPr>
                        <a:t>Research Concept=items</a:t>
                      </a:r>
                    </a:p>
                    <a:p>
                      <a:pPr marL="0" marR="0">
                        <a:lnSpc>
                          <a:spcPct val="107000"/>
                        </a:lnSpc>
                        <a:spcBef>
                          <a:spcPts val="0"/>
                        </a:spcBef>
                        <a:spcAft>
                          <a:spcPts val="0"/>
                        </a:spcAft>
                      </a:pPr>
                      <a:r>
                        <a:rPr lang="en-US" sz="1400" dirty="0">
                          <a:effectLst/>
                        </a:rPr>
                        <a:t>Research Concept=measures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400" dirty="0">
                          <a:effectLst/>
                        </a:rPr>
                        <a:t>Research Concept=interview topics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606702780"/>
                  </a:ext>
                </a:extLst>
              </a:tr>
            </a:tbl>
          </a:graphicData>
        </a:graphic>
      </p:graphicFrame>
      <p:sp>
        <p:nvSpPr>
          <p:cNvPr id="5" name="Rectangle 1">
            <a:extLst>
              <a:ext uri="{FF2B5EF4-FFF2-40B4-BE49-F238E27FC236}">
                <a16:creationId xmlns:a16="http://schemas.microsoft.com/office/drawing/2014/main" id="{0374BB23-AC71-48D7-BAE4-F13672DE643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69216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2D2EEC-4365-46B7-9FF2-865350FF1862}"/>
              </a:ext>
            </a:extLst>
          </p:cNvPr>
          <p:cNvGraphicFramePr>
            <a:graphicFrameLocks noGrp="1"/>
          </p:cNvGraphicFramePr>
          <p:nvPr>
            <p:extLst>
              <p:ext uri="{D42A27DB-BD31-4B8C-83A1-F6EECF244321}">
                <p14:modId xmlns:p14="http://schemas.microsoft.com/office/powerpoint/2010/main" val="3915524404"/>
              </p:ext>
            </p:extLst>
          </p:nvPr>
        </p:nvGraphicFramePr>
        <p:xfrm>
          <a:off x="4317424" y="656705"/>
          <a:ext cx="6630436" cy="6218492"/>
        </p:xfrm>
        <a:graphic>
          <a:graphicData uri="http://schemas.openxmlformats.org/drawingml/2006/table">
            <a:tbl>
              <a:tblPr firstRow="1" firstCol="1" bandRow="1">
                <a:tableStyleId>{5C22544A-7EE6-4342-B048-85BDC9FD1C3A}</a:tableStyleId>
              </a:tblPr>
              <a:tblGrid>
                <a:gridCol w="1657609">
                  <a:extLst>
                    <a:ext uri="{9D8B030D-6E8A-4147-A177-3AD203B41FA5}">
                      <a16:colId xmlns:a16="http://schemas.microsoft.com/office/drawing/2014/main" val="2179095689"/>
                    </a:ext>
                  </a:extLst>
                </a:gridCol>
                <a:gridCol w="1657609">
                  <a:extLst>
                    <a:ext uri="{9D8B030D-6E8A-4147-A177-3AD203B41FA5}">
                      <a16:colId xmlns:a16="http://schemas.microsoft.com/office/drawing/2014/main" val="115600002"/>
                    </a:ext>
                  </a:extLst>
                </a:gridCol>
                <a:gridCol w="1657609">
                  <a:extLst>
                    <a:ext uri="{9D8B030D-6E8A-4147-A177-3AD203B41FA5}">
                      <a16:colId xmlns:a16="http://schemas.microsoft.com/office/drawing/2014/main" val="3320526494"/>
                    </a:ext>
                  </a:extLst>
                </a:gridCol>
                <a:gridCol w="1657609">
                  <a:extLst>
                    <a:ext uri="{9D8B030D-6E8A-4147-A177-3AD203B41FA5}">
                      <a16:colId xmlns:a16="http://schemas.microsoft.com/office/drawing/2014/main" val="1601480901"/>
                    </a:ext>
                  </a:extLst>
                </a:gridCol>
              </a:tblGrid>
              <a:tr h="478216">
                <a:tc>
                  <a:txBody>
                    <a:bodyPr/>
                    <a:lstStyle/>
                    <a:p>
                      <a:pPr marL="0" marR="0">
                        <a:lnSpc>
                          <a:spcPct val="107000"/>
                        </a:lnSpc>
                        <a:spcBef>
                          <a:spcPts val="0"/>
                        </a:spcBef>
                        <a:spcAft>
                          <a:spcPts val="0"/>
                        </a:spcAft>
                      </a:pPr>
                      <a:r>
                        <a:rPr lang="en-US" sz="1600" dirty="0">
                          <a:effectLst/>
                        </a:rPr>
                        <a:t>Research Method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Privileged Way of Knowing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Data</a:t>
                      </a:r>
                    </a:p>
                    <a:p>
                      <a:pPr marL="0" marR="0">
                        <a:lnSpc>
                          <a:spcPct val="107000"/>
                        </a:lnSpc>
                        <a:spcBef>
                          <a:spcPts val="0"/>
                        </a:spcBef>
                        <a:spcAft>
                          <a:spcPts val="0"/>
                        </a:spcAft>
                      </a:pPr>
                      <a:r>
                        <a:rPr lang="en-US" sz="1600">
                          <a:effectLst/>
                        </a:rPr>
                        <a:t>Collection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Data Analysis</a:t>
                      </a:r>
                    </a:p>
                    <a:p>
                      <a:pPr marL="0" marR="0">
                        <a:lnSpc>
                          <a:spcPct val="107000"/>
                        </a:lnSpc>
                        <a:spcBef>
                          <a:spcPts val="0"/>
                        </a:spcBef>
                        <a:spcAft>
                          <a:spcPts val="0"/>
                        </a:spcAft>
                      </a:pPr>
                      <a:r>
                        <a:rPr lang="en-US" sz="1600">
                          <a:effectLst/>
                        </a:rPr>
                        <a:t>By Method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3449451069"/>
                  </a:ext>
                </a:extLst>
              </a:tr>
              <a:tr h="478216">
                <a:tc>
                  <a:txBody>
                    <a:bodyPr/>
                    <a:lstStyle/>
                    <a:p>
                      <a:pPr marL="0" marR="0">
                        <a:lnSpc>
                          <a:spcPct val="107000"/>
                        </a:lnSpc>
                        <a:spcBef>
                          <a:spcPts val="0"/>
                        </a:spcBef>
                        <a:spcAft>
                          <a:spcPts val="0"/>
                        </a:spcAft>
                      </a:pPr>
                      <a:r>
                        <a:rPr lang="en-US" sz="1600" dirty="0">
                          <a:effectLst/>
                        </a:rPr>
                        <a:t>Open ended qualitative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Life in context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rowSpan="8">
                  <a:txBody>
                    <a:bodyPr/>
                    <a:lstStyle/>
                    <a:p>
                      <a:pPr marL="0" marR="0">
                        <a:lnSpc>
                          <a:spcPct val="107000"/>
                        </a:lnSpc>
                        <a:spcBef>
                          <a:spcPts val="0"/>
                        </a:spcBef>
                        <a:spcAft>
                          <a:spcPts val="0"/>
                        </a:spcAft>
                      </a:pPr>
                      <a:r>
                        <a:rPr lang="en-US" sz="1600" dirty="0">
                          <a:effectLst/>
                        </a:rPr>
                        <a:t>Qualitative Interviews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Content Analysis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3124176878"/>
                  </a:ext>
                </a:extLst>
              </a:tr>
              <a:tr h="233549">
                <a:tc>
                  <a:txBody>
                    <a:bodyPr/>
                    <a:lstStyle/>
                    <a:p>
                      <a:pPr marL="0" marR="0">
                        <a:lnSpc>
                          <a:spcPct val="107000"/>
                        </a:lnSpc>
                        <a:spcBef>
                          <a:spcPts val="0"/>
                        </a:spcBef>
                        <a:spcAft>
                          <a:spcPts val="0"/>
                        </a:spcAft>
                      </a:pPr>
                      <a:r>
                        <a:rPr lang="en-US" sz="1600" dirty="0">
                          <a:effectLst/>
                        </a:rPr>
                        <a:t>Narrative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Voice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1600">
                          <a:effectLst/>
                        </a:rPr>
                        <a:t>Content Analysis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864571672"/>
                  </a:ext>
                </a:extLst>
              </a:tr>
              <a:tr h="233549">
                <a:tc>
                  <a:txBody>
                    <a:bodyPr/>
                    <a:lstStyle/>
                    <a:p>
                      <a:pPr marL="0" marR="0">
                        <a:lnSpc>
                          <a:spcPct val="107000"/>
                        </a:lnSpc>
                        <a:spcBef>
                          <a:spcPts val="0"/>
                        </a:spcBef>
                        <a:spcAft>
                          <a:spcPts val="0"/>
                        </a:spcAft>
                      </a:pPr>
                      <a:r>
                        <a:rPr lang="en-US" sz="1600" dirty="0">
                          <a:effectLst/>
                        </a:rPr>
                        <a:t>Phenomenology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Experience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1600">
                          <a:effectLst/>
                        </a:rPr>
                        <a:t>Content Analysis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819411432"/>
                  </a:ext>
                </a:extLst>
              </a:tr>
              <a:tr h="233549">
                <a:tc>
                  <a:txBody>
                    <a:bodyPr/>
                    <a:lstStyle/>
                    <a:p>
                      <a:pPr marL="0" marR="0">
                        <a:lnSpc>
                          <a:spcPct val="107000"/>
                        </a:lnSpc>
                        <a:spcBef>
                          <a:spcPts val="0"/>
                        </a:spcBef>
                        <a:spcAft>
                          <a:spcPts val="0"/>
                        </a:spcAft>
                      </a:pPr>
                      <a:r>
                        <a:rPr lang="en-US" sz="1600">
                          <a:effectLst/>
                        </a:rPr>
                        <a:t>Heuristic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Interaction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1600">
                          <a:effectLst/>
                        </a:rPr>
                        <a:t>Composite Story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872487047"/>
                  </a:ext>
                </a:extLst>
              </a:tr>
              <a:tr h="478216">
                <a:tc>
                  <a:txBody>
                    <a:bodyPr/>
                    <a:lstStyle/>
                    <a:p>
                      <a:pPr marL="0" marR="0">
                        <a:lnSpc>
                          <a:spcPct val="107000"/>
                        </a:lnSpc>
                        <a:spcBef>
                          <a:spcPts val="0"/>
                        </a:spcBef>
                        <a:spcAft>
                          <a:spcPts val="0"/>
                        </a:spcAft>
                      </a:pPr>
                      <a:r>
                        <a:rPr lang="en-US" sz="1600" dirty="0">
                          <a:effectLst/>
                        </a:rPr>
                        <a:t>PAR Participant Action Research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Participation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1600">
                          <a:effectLst/>
                        </a:rPr>
                        <a:t>Content Analysis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2929647192"/>
                  </a:ext>
                </a:extLst>
              </a:tr>
              <a:tr h="478216">
                <a:tc>
                  <a:txBody>
                    <a:bodyPr/>
                    <a:lstStyle/>
                    <a:p>
                      <a:pPr marL="0" marR="0">
                        <a:lnSpc>
                          <a:spcPct val="107000"/>
                        </a:lnSpc>
                        <a:spcBef>
                          <a:spcPts val="0"/>
                        </a:spcBef>
                        <a:spcAft>
                          <a:spcPts val="0"/>
                        </a:spcAft>
                      </a:pPr>
                      <a:r>
                        <a:rPr lang="en-US" sz="1600" dirty="0">
                          <a:effectLst/>
                        </a:rPr>
                        <a:t>Co-inquiry</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dirty="0">
                          <a:effectLst/>
                        </a:rPr>
                        <a:t>Collaboration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1600" dirty="0">
                          <a:effectLst/>
                        </a:rPr>
                        <a:t>Group Content Analysis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203509738"/>
                  </a:ext>
                </a:extLst>
              </a:tr>
              <a:tr h="233549">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30659595"/>
                  </a:ext>
                </a:extLst>
              </a:tr>
              <a:tr h="478216">
                <a:tc>
                  <a:txBody>
                    <a:bodyPr/>
                    <a:lstStyle/>
                    <a:p>
                      <a:pPr marL="0" marR="0">
                        <a:lnSpc>
                          <a:spcPct val="107000"/>
                        </a:lnSpc>
                        <a:spcBef>
                          <a:spcPts val="0"/>
                        </a:spcBef>
                        <a:spcAft>
                          <a:spcPts val="0"/>
                        </a:spcAft>
                      </a:pPr>
                      <a:r>
                        <a:rPr lang="en-US" sz="1600" dirty="0">
                          <a:effectLst/>
                        </a:rPr>
                        <a:t>Grounded Theory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Openness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1600">
                          <a:effectLst/>
                        </a:rPr>
                        <a:t>Content Analysis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552274196"/>
                  </a:ext>
                </a:extLst>
              </a:tr>
              <a:tr h="722880">
                <a:tc>
                  <a:txBody>
                    <a:bodyPr/>
                    <a:lstStyle/>
                    <a:p>
                      <a:pPr marL="0" marR="0">
                        <a:lnSpc>
                          <a:spcPct val="107000"/>
                        </a:lnSpc>
                        <a:spcBef>
                          <a:spcPts val="0"/>
                        </a:spcBef>
                        <a:spcAft>
                          <a:spcPts val="0"/>
                        </a:spcAft>
                      </a:pPr>
                      <a:r>
                        <a:rPr lang="en-US" sz="1600" dirty="0">
                          <a:effectLst/>
                        </a:rPr>
                        <a:t>Ethnography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Cultural context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Interviews</a:t>
                      </a:r>
                    </a:p>
                    <a:p>
                      <a:pPr marL="0" marR="0">
                        <a:lnSpc>
                          <a:spcPct val="107000"/>
                        </a:lnSpc>
                        <a:spcBef>
                          <a:spcPts val="0"/>
                        </a:spcBef>
                        <a:spcAft>
                          <a:spcPts val="0"/>
                        </a:spcAft>
                      </a:pPr>
                      <a:r>
                        <a:rPr lang="en-US" sz="1600">
                          <a:effectLst/>
                        </a:rPr>
                        <a:t>Field Journals</a:t>
                      </a:r>
                    </a:p>
                    <a:p>
                      <a:pPr marL="0" marR="0">
                        <a:lnSpc>
                          <a:spcPct val="107000"/>
                        </a:lnSpc>
                        <a:spcBef>
                          <a:spcPts val="0"/>
                        </a:spcBef>
                        <a:spcAft>
                          <a:spcPts val="0"/>
                        </a:spcAft>
                      </a:pPr>
                      <a:r>
                        <a:rPr lang="en-US" sz="1600">
                          <a:effectLst/>
                        </a:rPr>
                        <a:t>Artifacts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Content Analysis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2086702906"/>
                  </a:ext>
                </a:extLst>
              </a:tr>
              <a:tr h="478216">
                <a:tc>
                  <a:txBody>
                    <a:bodyPr/>
                    <a:lstStyle/>
                    <a:p>
                      <a:pPr marL="0" marR="0">
                        <a:lnSpc>
                          <a:spcPct val="107000"/>
                        </a:lnSpc>
                        <a:spcBef>
                          <a:spcPts val="0"/>
                        </a:spcBef>
                        <a:spcAft>
                          <a:spcPts val="0"/>
                        </a:spcAft>
                      </a:pPr>
                      <a:r>
                        <a:rPr lang="en-US" sz="1600" dirty="0">
                          <a:effectLst/>
                        </a:rPr>
                        <a:t>Hermeneutic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Deep meaning of text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Interviews </a:t>
                      </a:r>
                    </a:p>
                    <a:p>
                      <a:pPr marL="0" marR="0">
                        <a:lnSpc>
                          <a:spcPct val="107000"/>
                        </a:lnSpc>
                        <a:spcBef>
                          <a:spcPts val="0"/>
                        </a:spcBef>
                        <a:spcAft>
                          <a:spcPts val="0"/>
                        </a:spcAft>
                      </a:pPr>
                      <a:r>
                        <a:rPr lang="en-US" sz="1600">
                          <a:effectLst/>
                        </a:rPr>
                        <a:t>Texts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Content Analysis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185121565"/>
                  </a:ext>
                </a:extLst>
              </a:tr>
              <a:tr h="722880">
                <a:tc>
                  <a:txBody>
                    <a:bodyPr/>
                    <a:lstStyle/>
                    <a:p>
                      <a:pPr marL="0" marR="0">
                        <a:lnSpc>
                          <a:spcPct val="107000"/>
                        </a:lnSpc>
                        <a:spcBef>
                          <a:spcPts val="0"/>
                        </a:spcBef>
                        <a:spcAft>
                          <a:spcPts val="0"/>
                        </a:spcAft>
                      </a:pPr>
                      <a:r>
                        <a:rPr lang="en-US" sz="1600" dirty="0">
                          <a:effectLst/>
                        </a:rPr>
                        <a:t>Case Study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dirty="0">
                          <a:effectLst/>
                        </a:rPr>
                        <a:t>In-Depth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Interviews</a:t>
                      </a:r>
                    </a:p>
                    <a:p>
                      <a:pPr marL="0" marR="0">
                        <a:lnSpc>
                          <a:spcPct val="107000"/>
                        </a:lnSpc>
                        <a:spcBef>
                          <a:spcPts val="0"/>
                        </a:spcBef>
                        <a:spcAft>
                          <a:spcPts val="0"/>
                        </a:spcAft>
                      </a:pPr>
                      <a:r>
                        <a:rPr lang="en-US" sz="1600">
                          <a:effectLst/>
                        </a:rPr>
                        <a:t>Artifacts</a:t>
                      </a:r>
                    </a:p>
                    <a:p>
                      <a:pPr marL="0" marR="0">
                        <a:lnSpc>
                          <a:spcPct val="107000"/>
                        </a:lnSpc>
                        <a:spcBef>
                          <a:spcPts val="0"/>
                        </a:spcBef>
                        <a:spcAft>
                          <a:spcPts val="0"/>
                        </a:spcAft>
                      </a:pPr>
                      <a:r>
                        <a:rPr lang="en-US" sz="1600">
                          <a:effectLst/>
                        </a:rPr>
                        <a:t>Field Journals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589772760"/>
                  </a:ext>
                </a:extLst>
              </a:tr>
              <a:tr h="478216">
                <a:tc>
                  <a:txBody>
                    <a:bodyPr/>
                    <a:lstStyle/>
                    <a:p>
                      <a:pPr marL="0" marR="0">
                        <a:lnSpc>
                          <a:spcPct val="107000"/>
                        </a:lnSpc>
                        <a:spcBef>
                          <a:spcPts val="0"/>
                        </a:spcBef>
                        <a:spcAft>
                          <a:spcPts val="0"/>
                        </a:spcAft>
                      </a:pPr>
                      <a:r>
                        <a:rPr lang="en-US" sz="1600">
                          <a:effectLst/>
                        </a:rPr>
                        <a:t>Autoethnography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dirty="0">
                          <a:effectLst/>
                        </a:rPr>
                        <a:t>Personal memory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dirty="0">
                          <a:effectLst/>
                        </a:rPr>
                        <a:t>Journals</a:t>
                      </a:r>
                    </a:p>
                    <a:p>
                      <a:pPr marL="0" marR="0">
                        <a:lnSpc>
                          <a:spcPct val="107000"/>
                        </a:lnSpc>
                        <a:spcBef>
                          <a:spcPts val="0"/>
                        </a:spcBef>
                        <a:spcAft>
                          <a:spcPts val="0"/>
                        </a:spcAft>
                      </a:pPr>
                      <a:r>
                        <a:rPr lang="en-US" sz="1600" dirty="0">
                          <a:effectLst/>
                        </a:rPr>
                        <a:t>Artifacts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1600" dirty="0">
                          <a:effectLst/>
                        </a:rPr>
                        <a:t>Content Analysis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3487858315"/>
                  </a:ext>
                </a:extLst>
              </a:tr>
            </a:tbl>
          </a:graphicData>
        </a:graphic>
      </p:graphicFrame>
      <p:sp>
        <p:nvSpPr>
          <p:cNvPr id="3" name="Rectangle 1">
            <a:extLst>
              <a:ext uri="{FF2B5EF4-FFF2-40B4-BE49-F238E27FC236}">
                <a16:creationId xmlns:a16="http://schemas.microsoft.com/office/drawing/2014/main" id="{229DA094-D7EA-4A60-A182-9D32FF10044A}"/>
              </a:ext>
            </a:extLst>
          </p:cNvPr>
          <p:cNvSpPr>
            <a:spLocks noChangeArrowheads="1"/>
          </p:cNvSpPr>
          <p:nvPr/>
        </p:nvSpPr>
        <p:spPr bwMode="auto">
          <a:xfrm>
            <a:off x="4318000" y="2217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6667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Qualitative Data Analysis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Narrative Analysis</a:t>
            </a:r>
          </a:p>
          <a:p>
            <a:r>
              <a:rPr lang="en-US" dirty="0"/>
              <a:t>Narrative analysis can thus be used to connect </a:t>
            </a:r>
            <a:r>
              <a:rPr lang="en-US" dirty="0" err="1"/>
              <a:t>microevents</a:t>
            </a:r>
            <a:r>
              <a:rPr lang="en-US" dirty="0"/>
              <a:t> to broader discourses and contexts with the intent of asserting the construction of social experiences through narratives. Pg. 118</a:t>
            </a:r>
          </a:p>
          <a:p>
            <a:r>
              <a:rPr lang="en-US" dirty="0"/>
              <a:t>Patton, M. Q. (2002). </a:t>
            </a:r>
            <a:r>
              <a:rPr lang="en-US" i="1" dirty="0"/>
              <a:t>Qualitative research &amp; evaluation methods</a:t>
            </a:r>
            <a:r>
              <a:rPr lang="en-US" dirty="0"/>
              <a:t>. Thousand Oaks, SAGE Publications</a:t>
            </a:r>
          </a:p>
          <a:p>
            <a:r>
              <a:rPr lang="en-US" dirty="0" smtClean="0"/>
              <a:t>Thematic Analysis</a:t>
            </a:r>
          </a:p>
          <a:p>
            <a:r>
              <a:rPr lang="en-US" dirty="0"/>
              <a:t>Thematic analysis is a method for identifying, analyzing and reporting patterns (themes) within data. It minimally organizes and describes your data set in (rich)detail. A theme captures something important about the data in relation to the research question, and represents some level of patterned response or meaning within the data set. Pg. 70</a:t>
            </a:r>
          </a:p>
          <a:p>
            <a:r>
              <a:rPr lang="en-US" dirty="0"/>
              <a:t> Braun, V &amp; Clarke, V.  Using thematic analysis in Psychology. </a:t>
            </a:r>
            <a:r>
              <a:rPr lang="en-US" i="1" dirty="0"/>
              <a:t>Qualitative Research in Psychology</a:t>
            </a:r>
            <a:r>
              <a:rPr lang="en-US" dirty="0"/>
              <a:t> 2006; 3: 77_/101,  pg. 70</a:t>
            </a:r>
          </a:p>
          <a:p>
            <a:endParaRPr lang="en-US" dirty="0"/>
          </a:p>
          <a:p>
            <a:endParaRPr lang="en-US" dirty="0" smtClean="0"/>
          </a:p>
        </p:txBody>
      </p:sp>
    </p:spTree>
    <p:extLst>
      <p:ext uri="{BB962C8B-B14F-4D97-AF65-F5344CB8AC3E}">
        <p14:creationId xmlns:p14="http://schemas.microsoft.com/office/powerpoint/2010/main" val="17682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Qualitative Analysis</a:t>
            </a:r>
            <a:endParaRPr lang="en-US" dirty="0"/>
          </a:p>
        </p:txBody>
      </p:sp>
      <p:sp>
        <p:nvSpPr>
          <p:cNvPr id="3" name="Content Placeholder 2"/>
          <p:cNvSpPr>
            <a:spLocks noGrp="1"/>
          </p:cNvSpPr>
          <p:nvPr>
            <p:ph sz="quarter" idx="13"/>
          </p:nvPr>
        </p:nvSpPr>
        <p:spPr/>
        <p:txBody>
          <a:bodyPr>
            <a:normAutofit lnSpcReduction="10000"/>
          </a:bodyPr>
          <a:lstStyle/>
          <a:p>
            <a:r>
              <a:rPr lang="en-US" b="1" dirty="0"/>
              <a:t>Constructivist Grounded Theory</a:t>
            </a:r>
            <a:endParaRPr lang="en-US" dirty="0"/>
          </a:p>
          <a:p>
            <a:r>
              <a:rPr lang="en-US" dirty="0"/>
              <a:t>For traditional grounded theorists, coding from the data is the fundamental analytic tool that will uncover an emergent grounded theory from the field of inquiry. Three forms of codes are used: open, theoretical, and constant comparative (Glaser, 1992). Open coding is the initial step of theoretical analysis, developing codes from the data. This form of coding ends when it locates a core category. </a:t>
            </a:r>
            <a:r>
              <a:rPr lang="en-US" dirty="0" err="1"/>
              <a:t>Pg</a:t>
            </a:r>
            <a:r>
              <a:rPr lang="en-US" dirty="0"/>
              <a:t> 29</a:t>
            </a:r>
          </a:p>
          <a:p>
            <a:r>
              <a:rPr lang="en-US" dirty="0"/>
              <a:t>Mills, J, Bonner, A, &amp; Francis, K.  The development of constructivist grounded theory.  </a:t>
            </a:r>
            <a:r>
              <a:rPr lang="en-US" i="1" dirty="0"/>
              <a:t>International</a:t>
            </a:r>
            <a:r>
              <a:rPr lang="en-US" dirty="0"/>
              <a:t>, 2006 5(1), 25-35. </a:t>
            </a:r>
          </a:p>
          <a:p>
            <a:endParaRPr lang="en-US" dirty="0"/>
          </a:p>
        </p:txBody>
      </p:sp>
    </p:spTree>
    <p:extLst>
      <p:ext uri="{BB962C8B-B14F-4D97-AF65-F5344CB8AC3E}">
        <p14:creationId xmlns:p14="http://schemas.microsoft.com/office/powerpoint/2010/main" val="51845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A11B688-04A4-4842-9686-61B68B397F31}"/>
              </a:ext>
            </a:extLst>
          </p:cNvPr>
          <p:cNvSpPr>
            <a:spLocks noGrp="1"/>
          </p:cNvSpPr>
          <p:nvPr>
            <p:ph type="title"/>
          </p:nvPr>
        </p:nvSpPr>
        <p:spPr/>
        <p:txBody>
          <a:bodyPr/>
          <a:lstStyle/>
          <a:p>
            <a:pPr eaLnBrk="1" hangingPunct="1"/>
            <a:r>
              <a:rPr lang="en-US" altLang="en-US"/>
              <a:t>Types of Content Analysis</a:t>
            </a:r>
          </a:p>
        </p:txBody>
      </p:sp>
      <p:sp>
        <p:nvSpPr>
          <p:cNvPr id="3" name="Content Placeholder 2">
            <a:extLst>
              <a:ext uri="{FF2B5EF4-FFF2-40B4-BE49-F238E27FC236}">
                <a16:creationId xmlns:a16="http://schemas.microsoft.com/office/drawing/2014/main" id="{41D09186-5E15-44FC-902F-50AC14691DC4}"/>
              </a:ext>
            </a:extLst>
          </p:cNvPr>
          <p:cNvSpPr>
            <a:spLocks noGrp="1"/>
          </p:cNvSpPr>
          <p:nvPr>
            <p:ph idx="1"/>
          </p:nvPr>
        </p:nvSpPr>
        <p:spPr/>
        <p:txBody>
          <a:bodyPr rtlCol="0">
            <a:normAutofit fontScale="25000" lnSpcReduction="20000"/>
          </a:bodyPr>
          <a:lstStyle/>
          <a:p>
            <a:pPr>
              <a:buNone/>
              <a:defRPr/>
            </a:pPr>
            <a:r>
              <a:rPr lang="en-US" sz="5900" b="1" dirty="0" err="1"/>
              <a:t>Lieblich</a:t>
            </a:r>
            <a:r>
              <a:rPr lang="en-US" sz="5900" b="1" dirty="0"/>
              <a:t>, </a:t>
            </a:r>
            <a:r>
              <a:rPr lang="en-US" sz="5900" b="1" dirty="0" err="1"/>
              <a:t>Tuval-Mashiach</a:t>
            </a:r>
            <a:r>
              <a:rPr lang="en-US" sz="5900" b="1" dirty="0"/>
              <a:t> &amp; </a:t>
            </a:r>
            <a:r>
              <a:rPr lang="en-US" sz="5900" b="1" dirty="0" err="1"/>
              <a:t>Zilber’s</a:t>
            </a:r>
            <a:r>
              <a:rPr lang="en-US" sz="5900" b="1" dirty="0"/>
              <a:t> Definition of Narrative Research Analysis</a:t>
            </a:r>
            <a:endParaRPr lang="en-US" sz="5900" dirty="0"/>
          </a:p>
          <a:p>
            <a:pPr>
              <a:buNone/>
              <a:defRPr/>
            </a:pPr>
            <a:r>
              <a:rPr lang="en-US" sz="5900" b="1" dirty="0"/>
              <a:t> </a:t>
            </a:r>
            <a:endParaRPr lang="en-US" sz="5900" dirty="0"/>
          </a:p>
          <a:p>
            <a:pPr>
              <a:defRPr/>
            </a:pPr>
            <a:r>
              <a:rPr lang="en-US" sz="5900" b="1" dirty="0"/>
              <a:t>Holistic Content</a:t>
            </a:r>
            <a:r>
              <a:rPr lang="en-US" sz="5900"/>
              <a:t>, look </a:t>
            </a:r>
            <a:r>
              <a:rPr lang="en-US" sz="5900" dirty="0"/>
              <a:t>at the text as a whole to find themes</a:t>
            </a:r>
          </a:p>
          <a:p>
            <a:pPr>
              <a:defRPr/>
            </a:pPr>
            <a:r>
              <a:rPr lang="en-US" sz="5900" b="1" dirty="0"/>
              <a:t>Holistic Form</a:t>
            </a:r>
            <a:r>
              <a:rPr lang="en-US" sz="5900" dirty="0"/>
              <a:t>, look at plot analysis, patterns of progression, regression, steady line</a:t>
            </a:r>
          </a:p>
          <a:p>
            <a:pPr>
              <a:defRPr/>
            </a:pPr>
            <a:r>
              <a:rPr lang="en-US" sz="5900" b="1" dirty="0"/>
              <a:t>Categorical Content</a:t>
            </a:r>
            <a:r>
              <a:rPr lang="en-US" sz="5900" dirty="0"/>
              <a:t>, look at separate parts of the texts to find themes, this is what is often used in Fielding dissertations</a:t>
            </a:r>
          </a:p>
          <a:p>
            <a:pPr>
              <a:defRPr/>
            </a:pPr>
            <a:r>
              <a:rPr lang="en-US" sz="5900" b="1" dirty="0"/>
              <a:t>Categorical Form</a:t>
            </a:r>
            <a:r>
              <a:rPr lang="en-US" sz="5900" dirty="0"/>
              <a:t>, focus on a certain part of text related to research question and then do a plot analysis</a:t>
            </a:r>
          </a:p>
          <a:p>
            <a:pPr>
              <a:buNone/>
              <a:defRPr/>
            </a:pPr>
            <a:r>
              <a:rPr lang="en-US" sz="5900" b="1" dirty="0"/>
              <a:t> </a:t>
            </a:r>
            <a:endParaRPr lang="en-US" sz="5900" dirty="0"/>
          </a:p>
          <a:p>
            <a:pPr>
              <a:buNone/>
              <a:defRPr/>
            </a:pPr>
            <a:r>
              <a:rPr lang="en-US" sz="5900" b="1" dirty="0"/>
              <a:t> </a:t>
            </a:r>
            <a:endParaRPr lang="en-US" sz="5900" dirty="0"/>
          </a:p>
          <a:p>
            <a:pPr>
              <a:buNone/>
              <a:defRPr/>
            </a:pPr>
            <a:r>
              <a:rPr lang="en-US" b="1" dirty="0"/>
              <a:t> </a:t>
            </a:r>
            <a:endParaRPr lang="en-US" dirty="0"/>
          </a:p>
          <a:p>
            <a:pPr>
              <a:defRPr/>
            </a:pPr>
            <a:endParaRPr lang="en-US" dirty="0"/>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158</TotalTime>
  <Words>1982</Words>
  <Application>Microsoft Office PowerPoint</Application>
  <PresentationFormat>Widescreen</PresentationFormat>
  <Paragraphs>278</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Sitka Banner</vt:lpstr>
      <vt:lpstr>Symbol</vt:lpstr>
      <vt:lpstr>Times New Roman</vt:lpstr>
      <vt:lpstr>Tw Cen MT</vt:lpstr>
      <vt:lpstr>Wingdings 3</vt:lpstr>
      <vt:lpstr>Droplet</vt:lpstr>
      <vt:lpstr>Qualitative Data Analysis</vt:lpstr>
      <vt:lpstr>PowerPoint Presentation</vt:lpstr>
      <vt:lpstr>Josselson</vt:lpstr>
      <vt:lpstr>Nelson et al</vt:lpstr>
      <vt:lpstr>Validity &amp; Reliability</vt:lpstr>
      <vt:lpstr>PowerPoint Presentation</vt:lpstr>
      <vt:lpstr>Types of Qualitative Data Analysis</vt:lpstr>
      <vt:lpstr>Types of Qualitative Analysis</vt:lpstr>
      <vt:lpstr>Types of Content Analysis</vt:lpstr>
      <vt:lpstr>Open Ended Interviewing: Rich Description</vt:lpstr>
      <vt:lpstr>PowerPoint Presentation</vt:lpstr>
      <vt:lpstr>Practical How-Tos in Content Categorical Analysis</vt:lpstr>
      <vt:lpstr>Practical How-Tos in Content Categorical Analysis cont’d</vt:lpstr>
      <vt:lpstr>Example of Coding</vt:lpstr>
      <vt:lpstr>PowerPoint Presentation</vt:lpstr>
      <vt:lpstr>Example of Combining codes for Themes</vt:lpstr>
      <vt:lpstr>PowerPoint Presentation</vt:lpstr>
      <vt:lpstr>PowerPoint Presentation</vt:lpstr>
      <vt:lpstr>PowerPoint Presentation</vt:lpstr>
      <vt:lpstr>PowerPoint Presentation</vt:lpstr>
      <vt:lpstr>PowerPoint Presentation</vt:lpstr>
      <vt:lpstr>Biblography</vt:lpstr>
      <vt:lpstr>Research Quesion</vt:lpstr>
      <vt:lpstr>Major and Minor Themes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Analysis</dc:title>
  <dc:creator>Annabelle</dc:creator>
  <cp:lastModifiedBy>Annabelle Nelson</cp:lastModifiedBy>
  <cp:revision>22</cp:revision>
  <dcterms:created xsi:type="dcterms:W3CDTF">2019-03-28T02:51:10Z</dcterms:created>
  <dcterms:modified xsi:type="dcterms:W3CDTF">2021-01-19T16:17:45Z</dcterms:modified>
</cp:coreProperties>
</file>