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8" r:id="rId3"/>
    <p:sldId id="258" r:id="rId4"/>
    <p:sldId id="289" r:id="rId5"/>
    <p:sldId id="293" r:id="rId6"/>
    <p:sldId id="295" r:id="rId7"/>
    <p:sldId id="294" r:id="rId8"/>
    <p:sldId id="296" r:id="rId9"/>
    <p:sldId id="278" r:id="rId10"/>
    <p:sldId id="279" r:id="rId11"/>
    <p:sldId id="287" r:id="rId12"/>
    <p:sldId id="260" r:id="rId13"/>
    <p:sldId id="266" r:id="rId14"/>
    <p:sldId id="274" r:id="rId15"/>
    <p:sldId id="286" r:id="rId16"/>
    <p:sldId id="277" r:id="rId17"/>
    <p:sldId id="273" r:id="rId18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25" autoAdjust="0"/>
  </p:normalViewPr>
  <p:slideViewPr>
    <p:cSldViewPr>
      <p:cViewPr varScale="1">
        <p:scale>
          <a:sx n="64" d="100"/>
          <a:sy n="64" d="100"/>
        </p:scale>
        <p:origin x="134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54544-149E-40DA-9A6A-C1F9D2E2A831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F3F35-B4E7-4965-97C7-BFFE790B8B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59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9A1DC-4B43-4455-B1DD-4B9219F9E76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8900" y="1149350"/>
            <a:ext cx="4140200" cy="3105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7538"/>
            <a:ext cx="5486400" cy="3622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6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6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AF180-3AFA-4EBB-919A-F04B6DF7B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91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EB7F26E-06C0-4352-AB3C-0B1109E7677E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BF076CC-97F8-4355-8CA5-B710E4ADC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F26E-06C0-4352-AB3C-0B1109E7677E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76CC-97F8-4355-8CA5-B710E4ADC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F26E-06C0-4352-AB3C-0B1109E7677E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76CC-97F8-4355-8CA5-B710E4ADC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B7F26E-06C0-4352-AB3C-0B1109E7677E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F076CC-97F8-4355-8CA5-B710E4ADC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EB7F26E-06C0-4352-AB3C-0B1109E7677E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BF076CC-97F8-4355-8CA5-B710E4ADC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F26E-06C0-4352-AB3C-0B1109E7677E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76CC-97F8-4355-8CA5-B710E4ADC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F26E-06C0-4352-AB3C-0B1109E7677E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76CC-97F8-4355-8CA5-B710E4ADC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B7F26E-06C0-4352-AB3C-0B1109E7677E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F076CC-97F8-4355-8CA5-B710E4ADC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F26E-06C0-4352-AB3C-0B1109E7677E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76CC-97F8-4355-8CA5-B710E4ADC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B7F26E-06C0-4352-AB3C-0B1109E7677E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F076CC-97F8-4355-8CA5-B710E4ADC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B7F26E-06C0-4352-AB3C-0B1109E7677E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F076CC-97F8-4355-8CA5-B710E4ADC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B7F26E-06C0-4352-AB3C-0B1109E7677E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F076CC-97F8-4355-8CA5-B710E4ADC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Storytelling and Wisdom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Annabelle Nelson, Ph.D. Professor Fielding Graduate University</a:t>
            </a:r>
          </a:p>
          <a:p>
            <a:r>
              <a:rPr lang="en-US" dirty="0" smtClean="0"/>
              <a:t>anelson@fielding.edu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668839"/>
            <a:ext cx="1483592" cy="1978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Storytelling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Humans are natural storytellers to communicate and make sense of their lives.</a:t>
            </a:r>
          </a:p>
          <a:p>
            <a:r>
              <a:rPr lang="en-US" dirty="0" smtClean="0"/>
              <a:t>Stories move humans into liminal spaces tapping into the collective unconscious of human patterns.</a:t>
            </a:r>
          </a:p>
        </p:txBody>
      </p:sp>
    </p:spTree>
    <p:extLst>
      <p:ext uri="{BB962C8B-B14F-4D97-AF65-F5344CB8AC3E}">
        <p14:creationId xmlns:p14="http://schemas.microsoft.com/office/powerpoint/2010/main" val="142773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Liminal </a:t>
            </a:r>
            <a:r>
              <a:rPr lang="en-US" dirty="0" smtClean="0"/>
              <a:t>Realm: Liminal is a Threshold, Going Beyond &amp; 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Teaching an inner focus over times helps establish ego integrity by allowing emotional material to </a:t>
            </a:r>
            <a:r>
              <a:rPr lang="en-US" dirty="0" smtClean="0"/>
              <a:t>clear</a:t>
            </a:r>
          </a:p>
          <a:p>
            <a:r>
              <a:rPr lang="en-US" dirty="0" smtClean="0"/>
              <a:t>Clear and open the mind to the connection to the deep Self, creative force, collective unconscious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6389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Epistemological Assumptions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a creative force in the unconscious that can lead humans to emotional healing and growth.</a:t>
            </a:r>
          </a:p>
          <a:p>
            <a:r>
              <a:rPr lang="en-US" dirty="0" smtClean="0"/>
              <a:t>The language of the unconscious is metaphoric and imagistic.</a:t>
            </a:r>
          </a:p>
          <a:p>
            <a:r>
              <a:rPr lang="en-US" dirty="0" smtClean="0"/>
              <a:t>Opening the unconscious open in a safe manner, releasing emotional material: release emotions &amp; receive insights from intuition</a:t>
            </a:r>
          </a:p>
          <a:p>
            <a:r>
              <a:rPr lang="en-US" dirty="0" smtClean="0"/>
              <a:t>Stories contain human wisdom and the characters and symbols can resonate in the individual unconscious to activate the creative force.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Storytelling Cycle: The Stages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Scan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17679" y="1600200"/>
            <a:ext cx="7346642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&amp; Storytelling</a:t>
            </a:r>
            <a:endParaRPr lang="en-US" dirty="0"/>
          </a:p>
        </p:txBody>
      </p:sp>
      <p:pic>
        <p:nvPicPr>
          <p:cNvPr id="4" name="Content Placeholder 3" descr="hiv storytelling page 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77695" y="1600200"/>
            <a:ext cx="6826610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 your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8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Summing up &amp; Close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to take away?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7467600" cy="5056314"/>
          </a:xfrm>
        </p:spPr>
        <p:txBody>
          <a:bodyPr>
            <a:noAutofit/>
          </a:bodyPr>
          <a:lstStyle/>
          <a:p>
            <a:r>
              <a:rPr lang="en-US" sz="1600" dirty="0" err="1" smtClean="0"/>
              <a:t>Cajete</a:t>
            </a:r>
            <a:r>
              <a:rPr lang="en-US" sz="1600" dirty="0" smtClean="0"/>
              <a:t>, G.A. (1994). </a:t>
            </a:r>
            <a:r>
              <a:rPr lang="en-US" sz="1600" i="1" dirty="0" smtClean="0"/>
              <a:t>Look to the mountain: an ecology of indigenous education</a:t>
            </a:r>
            <a:r>
              <a:rPr lang="en-US" sz="1600" dirty="0" smtClean="0"/>
              <a:t>. </a:t>
            </a:r>
            <a:r>
              <a:rPr lang="en-US" sz="1600" dirty="0" err="1" smtClean="0"/>
              <a:t>Skyland</a:t>
            </a:r>
            <a:r>
              <a:rPr lang="en-US" sz="1600" dirty="0" smtClean="0"/>
              <a:t>, NC: </a:t>
            </a:r>
            <a:r>
              <a:rPr lang="en-US" sz="1600" dirty="0" err="1" smtClean="0"/>
              <a:t>Kivaki</a:t>
            </a:r>
            <a:r>
              <a:rPr lang="en-US" sz="1600" dirty="0" smtClean="0"/>
              <a:t>  Press</a:t>
            </a:r>
          </a:p>
          <a:p>
            <a:r>
              <a:rPr lang="en-US" sz="1600" dirty="0" smtClean="0"/>
              <a:t>Campbell, J. (1972). </a:t>
            </a:r>
            <a:r>
              <a:rPr lang="en-US" sz="1600" i="1" dirty="0" smtClean="0"/>
              <a:t>The hero with a thousand faces</a:t>
            </a:r>
            <a:r>
              <a:rPr lang="en-US" sz="1600" dirty="0" smtClean="0"/>
              <a:t>. Princeton, New Jersey: Princeton University Press. </a:t>
            </a:r>
          </a:p>
          <a:p>
            <a:r>
              <a:rPr lang="en-US" sz="1600" dirty="0" smtClean="0"/>
              <a:t>Houston, J. (2000). Myths of the future. </a:t>
            </a:r>
            <a:r>
              <a:rPr lang="en-US" sz="1600" i="1" dirty="0" smtClean="0"/>
              <a:t>The Humanistic Psychologist. </a:t>
            </a:r>
            <a:r>
              <a:rPr lang="en-US" sz="1600" dirty="0" smtClean="0"/>
              <a:t>28 (1-3), 43-58.</a:t>
            </a:r>
          </a:p>
          <a:p>
            <a:r>
              <a:rPr lang="en-US" sz="1600" dirty="0" smtClean="0"/>
              <a:t>Mellon, N. (1992). </a:t>
            </a:r>
            <a:r>
              <a:rPr lang="en-US" sz="1600" i="1" dirty="0" smtClean="0"/>
              <a:t>Storytelling and the art of imagination</a:t>
            </a:r>
            <a:r>
              <a:rPr lang="en-US" sz="1600" dirty="0" smtClean="0"/>
              <a:t>. Rockport, MA: Element, Inc.</a:t>
            </a:r>
          </a:p>
          <a:p>
            <a:r>
              <a:rPr lang="en-US" sz="1600" dirty="0"/>
              <a:t>Nelson, A. (</a:t>
            </a:r>
            <a:r>
              <a:rPr lang="en-US" sz="1600" dirty="0" smtClean="0"/>
              <a:t>2014).  </a:t>
            </a:r>
            <a:r>
              <a:rPr lang="en-US" sz="1600" i="1" dirty="0" smtClean="0"/>
              <a:t>Archetypal imagery and the spiritual self: Techniques for coaches and therapists. </a:t>
            </a:r>
            <a:r>
              <a:rPr lang="en-US" sz="1600" dirty="0" smtClean="0"/>
              <a:t>Jessica </a:t>
            </a:r>
            <a:r>
              <a:rPr lang="en-US" sz="1600" dirty="0" err="1" smtClean="0"/>
              <a:t>Kingley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Nelson</a:t>
            </a:r>
            <a:r>
              <a:rPr lang="en-US" sz="1600" dirty="0"/>
              <a:t>, A. (2007).The spacious mind: using archetypes for </a:t>
            </a:r>
            <a:r>
              <a:rPr lang="en-US" sz="1600" dirty="0" smtClean="0"/>
              <a:t>transformation </a:t>
            </a:r>
            <a:r>
              <a:rPr lang="en-US" sz="1600" dirty="0"/>
              <a:t>towards Wisdom. </a:t>
            </a:r>
            <a:r>
              <a:rPr lang="en-US" sz="1600" i="1" dirty="0"/>
              <a:t>The  Humanistic </a:t>
            </a:r>
            <a:r>
              <a:rPr lang="en-US" sz="1600" i="1" dirty="0" smtClean="0"/>
              <a:t>Psychologist.</a:t>
            </a:r>
            <a:r>
              <a:rPr lang="en-US" sz="1600" dirty="0" smtClean="0"/>
              <a:t>35</a:t>
            </a:r>
            <a:r>
              <a:rPr lang="en-US" sz="1600" dirty="0"/>
              <a:t>, 235-246.</a:t>
            </a:r>
          </a:p>
          <a:p>
            <a:r>
              <a:rPr lang="en-US" sz="1600" dirty="0" err="1"/>
              <a:t>Tafoya</a:t>
            </a:r>
            <a:r>
              <a:rPr lang="en-US" sz="1600" dirty="0"/>
              <a:t>, T. (1982). Coyote’s eyes: Native cognition styles</a:t>
            </a:r>
            <a:r>
              <a:rPr lang="en-US" sz="1600" i="1" dirty="0"/>
              <a:t>. </a:t>
            </a:r>
            <a:r>
              <a:rPr lang="en-US" sz="1600" i="1" dirty="0" smtClean="0"/>
              <a:t>Journal </a:t>
            </a:r>
            <a:r>
              <a:rPr lang="en-US" sz="1600" i="1" dirty="0"/>
              <a:t>of </a:t>
            </a:r>
            <a:endParaRPr lang="en-US" sz="1600" i="1" dirty="0" smtClean="0"/>
          </a:p>
          <a:p>
            <a:pPr marL="0" indent="0">
              <a:buNone/>
            </a:pPr>
            <a:r>
              <a:rPr lang="en-US" sz="1600" i="1" dirty="0" smtClean="0"/>
              <a:t>     American </a:t>
            </a:r>
            <a:r>
              <a:rPr lang="en-US" sz="1600" i="1" dirty="0"/>
              <a:t>Indian Education</a:t>
            </a:r>
            <a:r>
              <a:rPr lang="en-US" sz="1600" dirty="0"/>
              <a:t>, 11, 21–33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     </a:t>
            </a:r>
            <a:r>
              <a:rPr lang="en-US" sz="1600" dirty="0" err="1" smtClean="0"/>
              <a:t>Trungpa</a:t>
            </a:r>
            <a:r>
              <a:rPr lang="en-US" sz="1600" dirty="0" smtClean="0"/>
              <a:t>, </a:t>
            </a:r>
            <a:r>
              <a:rPr lang="en-US" sz="1600" dirty="0" err="1" smtClean="0"/>
              <a:t>Chöygam</a:t>
            </a:r>
            <a:r>
              <a:rPr lang="en-US" sz="1600" dirty="0" smtClean="0"/>
              <a:t>. (2010) </a:t>
            </a:r>
            <a:r>
              <a:rPr lang="en-US" sz="1600" i="1" dirty="0" smtClean="0"/>
              <a:t>The heart of the Buddha. </a:t>
            </a:r>
            <a:r>
              <a:rPr lang="en-US" sz="1600" dirty="0" smtClean="0"/>
              <a:t>Shambhala.</a:t>
            </a:r>
            <a:endParaRPr lang="en-US" sz="1600" dirty="0"/>
          </a:p>
          <a:p>
            <a:r>
              <a:rPr lang="en-US" sz="1600" dirty="0"/>
              <a:t>Von Franz, M.-L. (1996). </a:t>
            </a:r>
            <a:r>
              <a:rPr lang="en-US" sz="1600" i="1" dirty="0"/>
              <a:t>The interpretation of fairy tales.</a:t>
            </a:r>
            <a:r>
              <a:rPr lang="en-US" sz="1600" dirty="0"/>
              <a:t>  </a:t>
            </a:r>
            <a:r>
              <a:rPr lang="en-US" sz="1600" dirty="0" smtClean="0"/>
              <a:t>Boston</a:t>
            </a:r>
            <a:r>
              <a:rPr lang="en-US" sz="1600" dirty="0"/>
              <a:t>: Shambhala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Walsh, R. (2011). </a:t>
            </a:r>
            <a:r>
              <a:rPr lang="en-US" sz="1600" smtClean="0"/>
              <a:t>The varieties </a:t>
            </a:r>
            <a:r>
              <a:rPr lang="en-US" sz="1600" dirty="0" smtClean="0"/>
              <a:t>of wisdom: contemplative, cross-cultural and integral contributions. </a:t>
            </a:r>
            <a:r>
              <a:rPr lang="en-US" sz="1600" i="1" dirty="0" smtClean="0"/>
              <a:t>Research in Human Development. </a:t>
            </a:r>
            <a:r>
              <a:rPr lang="en-US" sz="1600" dirty="0"/>
              <a:t> </a:t>
            </a:r>
            <a:r>
              <a:rPr lang="en-US" sz="1600" dirty="0" smtClean="0"/>
              <a:t>8(2). 109-127.. 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800" dirty="0" smtClean="0"/>
              <a:t>c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Joseph Campbell: The Hero with a Thousand 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…..myth is the secret</a:t>
            </a:r>
          </a:p>
          <a:p>
            <a:r>
              <a:rPr lang="en-US" dirty="0" smtClean="0"/>
              <a:t> opening through which</a:t>
            </a:r>
          </a:p>
          <a:p>
            <a:r>
              <a:rPr lang="en-US" dirty="0" smtClean="0"/>
              <a:t> the inexhaustible </a:t>
            </a:r>
          </a:p>
          <a:p>
            <a:r>
              <a:rPr lang="en-US" dirty="0" smtClean="0"/>
              <a:t>energies of the cosmos </a:t>
            </a:r>
          </a:p>
          <a:p>
            <a:r>
              <a:rPr lang="en-US" dirty="0" smtClean="0"/>
              <a:t>pour into human cultural </a:t>
            </a:r>
          </a:p>
          <a:p>
            <a:r>
              <a:rPr lang="en-US" dirty="0" smtClean="0"/>
              <a:t>manifestations… pg. 1</a:t>
            </a:r>
            <a:endParaRPr lang="en-US" dirty="0"/>
          </a:p>
        </p:txBody>
      </p:sp>
      <p:pic>
        <p:nvPicPr>
          <p:cNvPr id="4" name="Picture 2" descr="E:\Archetype Imagination Figures\figure 7.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14" t="1" r="17385" b="28403"/>
          <a:stretch/>
        </p:blipFill>
        <p:spPr bwMode="auto">
          <a:xfrm>
            <a:off x="4814450" y="1454509"/>
            <a:ext cx="3134931" cy="4095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8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Early Memory of an Story</a:t>
            </a:r>
            <a:br>
              <a:rPr lang="en-US" dirty="0" smtClean="0"/>
            </a:br>
            <a:r>
              <a:rPr lang="en-US" dirty="0" smtClean="0"/>
              <a:t>Stories Plant symbols in the mind that grow over time… (Terry Tafoya)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Early Memory</a:t>
            </a:r>
          </a:p>
          <a:p>
            <a:r>
              <a:rPr lang="en-US" dirty="0" smtClean="0"/>
              <a:t>Think back, think back, when someone was telling or reading you a story, an experience you really liked, where were you, who was with you, any noticeable perceptual details?</a:t>
            </a:r>
          </a:p>
          <a:p>
            <a:r>
              <a:rPr lang="en-US" dirty="0" smtClean="0"/>
              <a:t>Which character did you like, which character captured your imagination?  Any color you associate with the color, and noticeable characteristics?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935162"/>
          </a:xfrm>
        </p:spPr>
        <p:txBody>
          <a:bodyPr/>
          <a:lstStyle/>
          <a:p>
            <a:r>
              <a:rPr lang="en-US" dirty="0" smtClean="0"/>
              <a:t>Wisdom: </a:t>
            </a:r>
            <a:br>
              <a:rPr lang="en-US" dirty="0" smtClean="0"/>
            </a:br>
            <a:r>
              <a:rPr lang="en-US" dirty="0" err="1" smtClean="0"/>
              <a:t>liveability</a:t>
            </a:r>
            <a:r>
              <a:rPr lang="en-US" dirty="0" smtClean="0"/>
              <a:t> (Thomas Aquinas)</a:t>
            </a:r>
            <a:br>
              <a:rPr lang="en-US" dirty="0" smtClean="0"/>
            </a:br>
            <a:r>
              <a:rPr lang="en-US" dirty="0" smtClean="0"/>
              <a:t>Knowledge transformed with compassion (</a:t>
            </a:r>
            <a:r>
              <a:rPr lang="en-US" dirty="0" err="1" smtClean="0"/>
              <a:t>Chögyam</a:t>
            </a:r>
            <a:r>
              <a:rPr lang="en-US" dirty="0" smtClean="0"/>
              <a:t> </a:t>
            </a:r>
            <a:r>
              <a:rPr lang="en-US" dirty="0" err="1" smtClean="0"/>
              <a:t>Trungpa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Picture 2" descr="E:\Archetype Imagination Figures\figure 6.4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3236"/>
            <a:ext cx="3657600" cy="305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nnabelle\Pictures\lotus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043237"/>
            <a:ext cx="3352799" cy="305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74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Wisdom…..going beyond &amp; 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Wisdom is a function of deep insight into, and </a:t>
            </a:r>
            <a:r>
              <a:rPr lang="en-US" dirty="0" smtClean="0"/>
              <a:t>mature </a:t>
            </a:r>
            <a:r>
              <a:rPr lang="en-US" dirty="0"/>
              <a:t>understanding of, the central existential issues of life, together with practical skill in responding to these issues in ways that enhance the deep wellbeing.”  Walsh, 2011, </a:t>
            </a:r>
            <a:r>
              <a:rPr lang="en-US" dirty="0" err="1"/>
              <a:t>Pg</a:t>
            </a:r>
            <a:r>
              <a:rPr lang="en-US" dirty="0"/>
              <a:t> </a:t>
            </a:r>
            <a:r>
              <a:rPr lang="en-US" dirty="0" smtClean="0"/>
              <a:t>110</a:t>
            </a:r>
          </a:p>
          <a:p>
            <a:endParaRPr lang="en-US" dirty="0" smtClean="0"/>
          </a:p>
          <a:p>
            <a:r>
              <a:rPr lang="en-US" dirty="0" smtClean="0"/>
              <a:t>Wisdom </a:t>
            </a:r>
            <a:r>
              <a:rPr lang="en-US" dirty="0" smtClean="0"/>
              <a:t>is… </a:t>
            </a:r>
            <a:r>
              <a:rPr lang="en-US" dirty="0" smtClean="0"/>
              <a:t>emotionally mature, </a:t>
            </a:r>
            <a:r>
              <a:rPr lang="en-US" dirty="0" smtClean="0"/>
              <a:t>spiritual, creative, paradoxical, </a:t>
            </a:r>
            <a:r>
              <a:rPr lang="en-US" dirty="0" smtClean="0"/>
              <a:t>inter-individual</a:t>
            </a:r>
          </a:p>
          <a:p>
            <a:r>
              <a:rPr lang="en-US" dirty="0" smtClean="0"/>
              <a:t>Jerome </a:t>
            </a:r>
            <a:r>
              <a:rPr lang="en-US" dirty="0"/>
              <a:t>Kagan- </a:t>
            </a:r>
            <a:r>
              <a:rPr lang="en-US" dirty="0" smtClean="0"/>
              <a:t>inter-individual </a:t>
            </a:r>
            <a:r>
              <a:rPr lang="en-US" dirty="0"/>
              <a:t>stage</a:t>
            </a:r>
          </a:p>
          <a:p>
            <a:r>
              <a:rPr lang="en-US" dirty="0"/>
              <a:t>Erik Erikson- generativity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750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2057400"/>
            <a:ext cx="6324600" cy="335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07000"/>
              </a:lnSpc>
            </a:pPr>
            <a:r>
              <a:rPr lang="en-US" dirty="0">
                <a:latin typeface="TimesNewRomanPSMT"/>
                <a:ea typeface="Calibri" panose="020F0502020204030204" pitchFamily="34" charset="0"/>
                <a:cs typeface="TimesNewRomanPSMT"/>
              </a:rPr>
              <a:t>“Stories present deep insights into the affective dimension of human learning, socialization </a:t>
            </a:r>
            <a:r>
              <a:rPr lang="en-US" dirty="0" smtClean="0">
                <a:latin typeface="TimesNewRomanPSMT"/>
                <a:ea typeface="Calibri" panose="020F0502020204030204" pitchFamily="34" charset="0"/>
                <a:cs typeface="TimesNewRomanPSMT"/>
              </a:rPr>
              <a:t>in community</a:t>
            </a:r>
            <a:r>
              <a:rPr lang="en-US" dirty="0">
                <a:latin typeface="TimesNewRomanPSMT"/>
                <a:ea typeface="Calibri" panose="020F0502020204030204" pitchFamily="34" charset="0"/>
                <a:cs typeface="TimesNewRomanPSMT"/>
              </a:rPr>
              <a:t>, and the role of story in the transfer of cultural knowledge and values. </a:t>
            </a:r>
            <a:r>
              <a:rPr lang="en-US" dirty="0" smtClean="0">
                <a:latin typeface="TimesNewRomanPSMT"/>
                <a:ea typeface="Calibri" panose="020F0502020204030204" pitchFamily="34" charset="0"/>
                <a:cs typeface="TimesNewRomanPSMT"/>
              </a:rPr>
              <a:t>The </a:t>
            </a:r>
            <a:r>
              <a:rPr lang="en-US" dirty="0">
                <a:latin typeface="TimesNewRomanPSMT"/>
                <a:ea typeface="Calibri" panose="020F0502020204030204" pitchFamily="34" charset="0"/>
                <a:cs typeface="TimesNewRomanPSMT"/>
              </a:rPr>
              <a:t>deep psychological mechanisms associated with myths, stories, and storytelling </a:t>
            </a:r>
            <a:r>
              <a:rPr lang="en-US" dirty="0" smtClean="0">
                <a:latin typeface="TimesNewRomanPSMT"/>
                <a:ea typeface="Calibri" panose="020F0502020204030204" pitchFamily="34" charset="0"/>
                <a:cs typeface="TimesNewRomanPSMT"/>
              </a:rPr>
              <a:t>facilitate the </a:t>
            </a:r>
            <a:r>
              <a:rPr lang="en-US" dirty="0">
                <a:latin typeface="TimesNewRomanPSMT"/>
                <a:ea typeface="Calibri" panose="020F0502020204030204" pitchFamily="34" charset="0"/>
                <a:cs typeface="TimesNewRomanPSMT"/>
              </a:rPr>
              <a:t>development of not only self-knowledge but also social and communal knowledge on the </a:t>
            </a:r>
            <a:r>
              <a:rPr lang="en-US" dirty="0" smtClean="0">
                <a:latin typeface="TimesNewRomanPSMT"/>
                <a:ea typeface="Calibri" panose="020F0502020204030204" pitchFamily="34" charset="0"/>
                <a:cs typeface="TimesNewRomanPSMT"/>
              </a:rPr>
              <a:t>part of </a:t>
            </a:r>
            <a:r>
              <a:rPr lang="en-US" dirty="0">
                <a:latin typeface="TimesNewRomanPSMT"/>
                <a:ea typeface="Calibri" panose="020F0502020204030204" pitchFamily="34" charset="0"/>
                <a:cs typeface="TimesNewRomanPSMT"/>
              </a:rPr>
              <a:t>children. Story is one of the most basic ways that the human brain structures and relates human experience. Everything that humans do and experience revolves around some kind of story.”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07000"/>
              </a:lnSpc>
            </a:pPr>
            <a:r>
              <a:rPr lang="en-US" dirty="0">
                <a:latin typeface="TimesNewRomanPSMT"/>
                <a:ea typeface="Calibri" panose="020F0502020204030204" pitchFamily="34" charset="0"/>
                <a:cs typeface="TimesNewRomanPSMT"/>
              </a:rPr>
              <a:t>Pg. 114, </a:t>
            </a:r>
            <a:r>
              <a:rPr lang="en-US" dirty="0" err="1">
                <a:latin typeface="TimesNewRomanPSMT"/>
                <a:ea typeface="Calibri" panose="020F0502020204030204" pitchFamily="34" charset="0"/>
                <a:cs typeface="TimesNewRomanPSMT"/>
              </a:rPr>
              <a:t>Cajete</a:t>
            </a:r>
            <a:r>
              <a:rPr lang="en-US" dirty="0">
                <a:latin typeface="TimesNewRomanPSMT"/>
                <a:ea typeface="Calibri" panose="020F0502020204030204" pitchFamily="34" charset="0"/>
                <a:cs typeface="TimesNewRomanPSMT"/>
              </a:rPr>
              <a:t>, 2017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11430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Stories Carry Wisdom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4454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Stories impart Transformation (Nancy Mellon)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14112644"/>
              </p:ext>
            </p:extLst>
          </p:nvPr>
        </p:nvGraphicFramePr>
        <p:xfrm>
          <a:off x="2212022" y="1905003"/>
          <a:ext cx="3957955" cy="480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8660">
                  <a:extLst>
                    <a:ext uri="{9D8B030D-6E8A-4147-A177-3AD203B41FA5}">
                      <a16:colId xmlns:a16="http://schemas.microsoft.com/office/drawing/2014/main" val="529622745"/>
                    </a:ext>
                  </a:extLst>
                </a:gridCol>
                <a:gridCol w="1979295">
                  <a:extLst>
                    <a:ext uri="{9D8B030D-6E8A-4147-A177-3AD203B41FA5}">
                      <a16:colId xmlns:a16="http://schemas.microsoft.com/office/drawing/2014/main" val="1245984594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Character Transformation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13159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Passivity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hope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953923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Sloth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industry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431949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Loneliness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oneness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62225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Stubbornness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kindness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951172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Impatience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forbearance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439205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Illness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health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132548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Handicap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gift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574393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Poverty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wealth/contentment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220204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Awkwardness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grace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497413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attention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891633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vanity/pride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understanding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17888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Hyperactivity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calm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76405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Powerlessness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potency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8847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46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Storytelling  The Wisdom Method Transformation of the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Stories evoke vivid images in the mind, of the character archetypes</a:t>
            </a:r>
          </a:p>
          <a:p>
            <a:r>
              <a:rPr lang="en-US" dirty="0" smtClean="0"/>
              <a:t>Stories have emotional valence</a:t>
            </a:r>
          </a:p>
          <a:p>
            <a:r>
              <a:rPr lang="en-US" dirty="0" smtClean="0"/>
              <a:t>Stories evoke internal sensory memories of smells, sites, colors</a:t>
            </a:r>
          </a:p>
          <a:p>
            <a:r>
              <a:rPr lang="en-US" dirty="0" smtClean="0"/>
              <a:t>As a result awareness </a:t>
            </a:r>
            <a:r>
              <a:rPr lang="en-US" dirty="0" smtClean="0"/>
              <a:t>connects to </a:t>
            </a:r>
            <a:r>
              <a:rPr lang="en-US" dirty="0" smtClean="0"/>
              <a:t>the limbic system of the brain that expands perception.</a:t>
            </a:r>
          </a:p>
          <a:p>
            <a:r>
              <a:rPr lang="en-US" dirty="0" smtClean="0"/>
              <a:t>An open mind sharpens perception and allows insight to flourish.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03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Stories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story is oral account</a:t>
            </a:r>
          </a:p>
          <a:p>
            <a:r>
              <a:rPr lang="en-US" dirty="0" smtClean="0"/>
              <a:t>Cultural stories are ancient human technology to…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/>
              <a:t>The coherence in one’s life from the past and the hope in one’s life for the</a:t>
            </a:r>
          </a:p>
          <a:p>
            <a:pPr marL="0" indent="0">
              <a:buNone/>
            </a:pPr>
            <a:r>
              <a:rPr lang="en-US" dirty="0"/>
              <a:t>future.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/>
              <a:t>The awareness that adversity will come in life.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/>
              <a:t>The ability to laugh at </a:t>
            </a:r>
            <a:r>
              <a:rPr lang="en-US" dirty="0" smtClean="0"/>
              <a:t>pitfalls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/>
              <a:t>Beliefs.</a:t>
            </a:r>
          </a:p>
          <a:p>
            <a:pPr marL="0" indent="0">
              <a:buNone/>
            </a:pPr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/>
              <a:t>How to stay safe.</a:t>
            </a:r>
          </a:p>
          <a:p>
            <a:pPr marL="0" indent="0">
              <a:buNone/>
            </a:pPr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/>
              <a:t>Identification with a group or tribe.</a:t>
            </a:r>
          </a:p>
          <a:p>
            <a:pPr marL="0" indent="0">
              <a:buNone/>
            </a:pPr>
            <a:r>
              <a:rPr lang="en-US" dirty="0"/>
              <a:t>7</a:t>
            </a:r>
            <a:r>
              <a:rPr lang="en-US" dirty="0" smtClean="0"/>
              <a:t>.Positive character traits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8</a:t>
            </a:r>
            <a:r>
              <a:rPr lang="en-US" dirty="0" smtClean="0"/>
              <a:t>. </a:t>
            </a:r>
            <a:r>
              <a:rPr lang="en-US" dirty="0"/>
              <a:t>How to withstand negative forces and to overcome adversity.</a:t>
            </a:r>
          </a:p>
          <a:p>
            <a:pPr marL="0" indent="0">
              <a:buNone/>
            </a:pPr>
            <a:r>
              <a:rPr lang="en-US" dirty="0"/>
              <a:t>9</a:t>
            </a:r>
            <a:r>
              <a:rPr lang="en-US" dirty="0" smtClean="0"/>
              <a:t>. </a:t>
            </a:r>
            <a:r>
              <a:rPr lang="en-US" dirty="0"/>
              <a:t>Acceptance of one’s role or destiny in life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34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319</TotalTime>
  <Words>885</Words>
  <Application>Microsoft Office PowerPoint</Application>
  <PresentationFormat>On-screen Show (4:3)</PresentationFormat>
  <Paragraphs>104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Calibri</vt:lpstr>
      <vt:lpstr>Century Schoolbook</vt:lpstr>
      <vt:lpstr>Times New Roman</vt:lpstr>
      <vt:lpstr>TimesNewRomanPSMT</vt:lpstr>
      <vt:lpstr>Wingdings</vt:lpstr>
      <vt:lpstr>Wingdings 2</vt:lpstr>
      <vt:lpstr>Oriel</vt:lpstr>
      <vt:lpstr>Storytelling and Wisdom </vt:lpstr>
      <vt:lpstr>Joseph Campbell: The Hero with a Thousand Faces</vt:lpstr>
      <vt:lpstr>Early Memory of an Story Stories Plant symbols in the mind that grow over time… (Terry Tafoya)</vt:lpstr>
      <vt:lpstr>Wisdom:  liveability (Thomas Aquinas) Knowledge transformed with compassion (Chögyam Trungpa)</vt:lpstr>
      <vt:lpstr>Wisdom…..going beyond &amp; through</vt:lpstr>
      <vt:lpstr>PowerPoint Presentation</vt:lpstr>
      <vt:lpstr>Stories impart Transformation (Nancy Mellon)</vt:lpstr>
      <vt:lpstr>Storytelling  The Wisdom Method Transformation of the Mind</vt:lpstr>
      <vt:lpstr>How Do Stories work?</vt:lpstr>
      <vt:lpstr>Storytelling </vt:lpstr>
      <vt:lpstr>Liminal Realm: Liminal is a Threshold, Going Beyond &amp; Through</vt:lpstr>
      <vt:lpstr>Epistemological Assumptions </vt:lpstr>
      <vt:lpstr>Storytelling Cycle: The Stages </vt:lpstr>
      <vt:lpstr>Tests &amp; Storytelling</vt:lpstr>
      <vt:lpstr>Tell your story</vt:lpstr>
      <vt:lpstr>Summing up &amp; Close</vt:lpstr>
      <vt:lpstr>references</vt:lpstr>
    </vt:vector>
  </TitlesOfParts>
  <Company>the WHEEL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Storytelling Narrative: Transformational Learning and Assessment</dc:title>
  <dc:creator>Annabelle Nelson</dc:creator>
  <cp:lastModifiedBy>Annabelle Nelson</cp:lastModifiedBy>
  <cp:revision>40</cp:revision>
  <dcterms:created xsi:type="dcterms:W3CDTF">2008-08-07T15:39:47Z</dcterms:created>
  <dcterms:modified xsi:type="dcterms:W3CDTF">2021-01-19T16:29:10Z</dcterms:modified>
</cp:coreProperties>
</file>